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3" r:id="rId4"/>
  </p:sldMasterIdLst>
  <p:notesMasterIdLst>
    <p:notesMasterId r:id="rId45"/>
  </p:notesMasterIdLst>
  <p:sldIdLst>
    <p:sldId id="256" r:id="rId5"/>
    <p:sldId id="306" r:id="rId6"/>
    <p:sldId id="307" r:id="rId7"/>
    <p:sldId id="288" r:id="rId8"/>
    <p:sldId id="262" r:id="rId9"/>
    <p:sldId id="263" r:id="rId10"/>
    <p:sldId id="312" r:id="rId11"/>
    <p:sldId id="264" r:id="rId12"/>
    <p:sldId id="291" r:id="rId13"/>
    <p:sldId id="292" r:id="rId14"/>
    <p:sldId id="293" r:id="rId15"/>
    <p:sldId id="265" r:id="rId16"/>
    <p:sldId id="266" r:id="rId17"/>
    <p:sldId id="267" r:id="rId18"/>
    <p:sldId id="269" r:id="rId19"/>
    <p:sldId id="270" r:id="rId20"/>
    <p:sldId id="273" r:id="rId21"/>
    <p:sldId id="274" r:id="rId22"/>
    <p:sldId id="275" r:id="rId23"/>
    <p:sldId id="308" r:id="rId24"/>
    <p:sldId id="310" r:id="rId25"/>
    <p:sldId id="278" r:id="rId26"/>
    <p:sldId id="309" r:id="rId27"/>
    <p:sldId id="311" r:id="rId28"/>
    <p:sldId id="301" r:id="rId29"/>
    <p:sldId id="276" r:id="rId30"/>
    <p:sldId id="302" r:id="rId31"/>
    <p:sldId id="298" r:id="rId32"/>
    <p:sldId id="280" r:id="rId33"/>
    <p:sldId id="281" r:id="rId34"/>
    <p:sldId id="282" r:id="rId35"/>
    <p:sldId id="284" r:id="rId36"/>
    <p:sldId id="283" r:id="rId37"/>
    <p:sldId id="285" r:id="rId38"/>
    <p:sldId id="286" r:id="rId39"/>
    <p:sldId id="287" r:id="rId40"/>
    <p:sldId id="304" r:id="rId41"/>
    <p:sldId id="305" r:id="rId42"/>
    <p:sldId id="313" r:id="rId43"/>
    <p:sldId id="314" r:id="rId44"/>
  </p:sldIdLst>
  <p:sldSz cx="12192000" cy="6858000"/>
  <p:notesSz cx="6858000" cy="9144000"/>
  <p:embeddedFontLst>
    <p:embeddedFont>
      <p:font typeface="Black Han Sans" panose="020B0600000101010101" charset="-127"/>
      <p:regular r:id="rId46"/>
    </p:embeddedFont>
    <p:embeddedFont>
      <p:font typeface="Nanum Gothic" panose="020B0600000101010101" charset="-127"/>
      <p:regular r:id="rId47"/>
      <p:bold r:id="rId48"/>
    </p:embeddedFont>
    <p:embeddedFont>
      <p:font typeface="Alfa Slab One" panose="020B0600000101010101" charset="0"/>
      <p:regular r:id="rId49"/>
    </p:embeddedFont>
    <p:embeddedFont>
      <p:font typeface="Impact" panose="020B0806030902050204" pitchFamily="34" charset="0"/>
      <p:regular r:id="rId50"/>
    </p:embeddedFont>
    <p:embeddedFont>
      <p:font typeface="나눔스퀘어 Bold" panose="020B0600000101010101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나눔스퀘어_ac Bold" panose="020B0600000101010101" pitchFamily="50" charset="-127"/>
      <p:bold r:id="rId53"/>
    </p:embeddedFont>
    <p:embeddedFont>
      <p:font typeface="나눔스퀘어_ac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iQmdMuk7G8b95TpyqDwr4an1d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B85"/>
    <a:srgbClr val="FFFFFF"/>
    <a:srgbClr val="F6F6F6"/>
    <a:srgbClr val="0B4175"/>
    <a:srgbClr val="DFE2EA"/>
    <a:srgbClr val="3B97D0"/>
    <a:srgbClr val="0C467D"/>
    <a:srgbClr val="F7F0E1"/>
    <a:srgbClr val="0C457C"/>
    <a:srgbClr val="08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5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ad0661749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불필요한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컬럼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변수로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설명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가능한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점유율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결측치가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많아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사용하기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어려운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제작사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국내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영화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흥행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여부를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관객수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기준으로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하기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때문에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매출액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누적매출액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AutoNum type="arabicPeriod"/>
            </a:pP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누적관객수와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값이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유사한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관객수</a:t>
            </a:r>
            <a:r>
              <a:rPr lang="en-US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값 </a:t>
            </a:r>
            <a:r>
              <a:rPr lang="en-US" b="1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제거</a:t>
            </a:r>
            <a:endParaRPr b="1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gead066174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ad0661749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gead066174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4733bb00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더미데이터</a:t>
            </a:r>
            <a:r>
              <a:rPr lang="en-US" dirty="0"/>
              <a:t> </a:t>
            </a:r>
            <a:r>
              <a:rPr lang="en-US" dirty="0" err="1"/>
              <a:t>팝업</a:t>
            </a:r>
            <a:endParaRPr dirty="0"/>
          </a:p>
        </p:txBody>
      </p:sp>
      <p:sp>
        <p:nvSpPr>
          <p:cNvPr id="311" name="Google Shape;311;ge84733bb0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4733bb0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애니메이션 처리</a:t>
            </a:r>
            <a:endParaRPr/>
          </a:p>
        </p:txBody>
      </p:sp>
      <p:sp>
        <p:nvSpPr>
          <p:cNvPr id="328" name="Google Shape;328;ge84733bb0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92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d0661749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ead066174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84733bb00_17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84733bb00_1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84733bb00_17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e84733bb00_17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84733bb00_1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e84733bb00_1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84733bb00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애니메이션 처리</a:t>
            </a:r>
            <a:endParaRPr/>
          </a:p>
        </p:txBody>
      </p:sp>
      <p:sp>
        <p:nvSpPr>
          <p:cNvPr id="328" name="Google Shape;328;ge84733bb00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307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84733bb00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84733bb00_4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ge84733bb00_4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02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575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포워드 상수만 있는 상태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X) </a:t>
            </a:r>
            <a:r>
              <a:rPr lang="ko-KR" altLang="en-US" dirty="0"/>
              <a:t>설명력이 큰 변수를 가장 먼저 돌림</a:t>
            </a:r>
            <a:r>
              <a:rPr lang="en-US" altLang="ko-KR" dirty="0"/>
              <a:t> -&gt; </a:t>
            </a:r>
            <a:r>
              <a:rPr lang="ko-KR" altLang="en-US" dirty="0"/>
              <a:t>비교 </a:t>
            </a:r>
            <a:r>
              <a:rPr lang="en-US" altLang="ko-KR" dirty="0"/>
              <a:t>-&gt; AIC (</a:t>
            </a:r>
            <a:r>
              <a:rPr lang="ko-KR" altLang="en-US" dirty="0"/>
              <a:t>작을 수록 좋다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/>
              <a:t>값이 커지다가 작아진다</a:t>
            </a:r>
            <a:r>
              <a:rPr lang="en-US" altLang="ko-KR" dirty="0"/>
              <a:t>? </a:t>
            </a:r>
            <a:r>
              <a:rPr lang="ko-KR" altLang="en-US" dirty="0"/>
              <a:t>그럼 그 모형 추천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백워드는</a:t>
            </a:r>
            <a:r>
              <a:rPr lang="ko-KR" altLang="en-US" dirty="0"/>
              <a:t> 처음부터 </a:t>
            </a:r>
            <a:r>
              <a:rPr lang="ko-KR" altLang="en-US" dirty="0" err="1"/>
              <a:t>풀템</a:t>
            </a:r>
            <a:r>
              <a:rPr lang="ko-KR" altLang="en-US" dirty="0"/>
              <a:t> </a:t>
            </a:r>
            <a:r>
              <a:rPr lang="en-US" altLang="ko-KR" dirty="0"/>
              <a:t>-&gt; AIC </a:t>
            </a:r>
            <a:r>
              <a:rPr lang="ko-KR" altLang="en-US" dirty="0"/>
              <a:t>측정 </a:t>
            </a:r>
            <a:r>
              <a:rPr lang="en-US" altLang="ko-KR" dirty="0"/>
              <a:t>(</a:t>
            </a:r>
            <a:r>
              <a:rPr lang="ko-KR" altLang="en-US" dirty="0"/>
              <a:t>설명력</a:t>
            </a:r>
            <a:r>
              <a:rPr lang="en-US" altLang="ko-KR" dirty="0"/>
              <a:t>(</a:t>
            </a:r>
            <a:r>
              <a:rPr lang="ko-KR" altLang="en-US" dirty="0" err="1"/>
              <a:t>피밸류</a:t>
            </a:r>
            <a:r>
              <a:rPr lang="en-US" altLang="ko-KR" dirty="0"/>
              <a:t>)</a:t>
            </a:r>
            <a:r>
              <a:rPr lang="ko-KR" altLang="en-US" dirty="0"/>
              <a:t>이 작은 것들 하나씩 빼 간다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스퉵와이즈는</a:t>
            </a:r>
            <a:r>
              <a:rPr lang="ko-KR" altLang="en-US" dirty="0"/>
              <a:t> 두 개 동시에 진행 가끔 결과가 다를 때가 있는데 대부분 같다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종합결과 대표 국적은 세 개의 지표가 모두 </a:t>
            </a:r>
            <a:r>
              <a:rPr lang="ko-KR" altLang="en-US" dirty="0" err="1"/>
              <a:t>필요없다고</a:t>
            </a:r>
            <a:r>
              <a:rPr lang="ko-KR" altLang="en-US" dirty="0"/>
              <a:t> 설명해준다</a:t>
            </a:r>
            <a:r>
              <a:rPr lang="en-US" altLang="ko-KR" dirty="0"/>
              <a:t>.</a:t>
            </a:r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 국적이 사라진 모형에 대해서 순서대로 </a:t>
            </a:r>
            <a:r>
              <a:rPr lang="en-US" altLang="ko-KR" dirty="0"/>
              <a:t>r </a:t>
            </a:r>
            <a:r>
              <a:rPr lang="ko-KR" altLang="en-US" dirty="0"/>
              <a:t>스퀘어 값 변화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ko-KR" altLang="en-US" dirty="0"/>
              <a:t> 스퀘어 값이 가장 높게 나온 모델로 </a:t>
            </a:r>
            <a:r>
              <a:rPr lang="ko-KR" altLang="en-US" dirty="0" err="1"/>
              <a:t>머신러닝</a:t>
            </a:r>
            <a:r>
              <a:rPr lang="ko-KR" altLang="en-US" dirty="0"/>
              <a:t> 진행</a:t>
            </a:r>
            <a:endParaRPr dirty="0"/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2488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ad0661749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ad0661749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대표 국적이 사라진 모형에 대해서 순서대로 </a:t>
            </a:r>
            <a:r>
              <a:rPr lang="en-US" altLang="ko-KR" dirty="0"/>
              <a:t>r </a:t>
            </a:r>
            <a:r>
              <a:rPr lang="ko-KR" altLang="en-US" dirty="0"/>
              <a:t>스퀘어 값 변화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ko-KR" altLang="en-US" dirty="0"/>
              <a:t> 스퀘어 값이 가장 높게 나온 모델로 </a:t>
            </a:r>
            <a:r>
              <a:rPr lang="ko-KR" altLang="en-US" dirty="0" err="1"/>
              <a:t>머신러닝</a:t>
            </a:r>
            <a:r>
              <a:rPr lang="ko-KR" altLang="en-US" dirty="0"/>
              <a:t> 진행</a:t>
            </a:r>
            <a:endParaRPr dirty="0"/>
          </a:p>
        </p:txBody>
      </p:sp>
      <p:sp>
        <p:nvSpPr>
          <p:cNvPr id="459" name="Google Shape;459;gead0661749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356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84733bb00_17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e84733bb00_17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525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ad0661749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ad0661749_5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ad0661749_5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8485c1df4_3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2" name="Google Shape;632;ge8485c1df4_3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584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84733bb00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e84733bb0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84733bb00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84733bb00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84733bb00_4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e84733bb00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84733bb00_4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84733bb00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84733bb00_4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e84733bb00_4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84733bb00_4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e84733bb00_4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84733bb00_4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e84733bb00_4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ad0661749_8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결측X</a:t>
            </a:r>
            <a:r>
              <a:rPr lang="en-US" dirty="0"/>
              <a:t> </a:t>
            </a:r>
            <a:r>
              <a:rPr lang="en-US" dirty="0" err="1"/>
              <a:t>데이터셋과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결측값</a:t>
            </a:r>
            <a:r>
              <a:rPr lang="en-US" dirty="0"/>
              <a:t> </a:t>
            </a:r>
            <a:r>
              <a:rPr lang="en-US" dirty="0" err="1"/>
              <a:t>데이터셋으로</a:t>
            </a:r>
            <a:r>
              <a:rPr lang="en-US" dirty="0"/>
              <a:t> </a:t>
            </a:r>
            <a:r>
              <a:rPr lang="en-US" dirty="0" err="1"/>
              <a:t>분리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결측</a:t>
            </a:r>
            <a:r>
              <a:rPr lang="en-US" dirty="0"/>
              <a:t> X </a:t>
            </a:r>
            <a:r>
              <a:rPr lang="en-US" dirty="0" err="1"/>
              <a:t>데이터셋</a:t>
            </a:r>
            <a:r>
              <a:rPr lang="en-US" dirty="0"/>
              <a:t> - </a:t>
            </a: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</a:t>
            </a:r>
            <a:r>
              <a:rPr lang="en-US" dirty="0" err="1"/>
              <a:t>기준으로</a:t>
            </a:r>
            <a:r>
              <a:rPr lang="en-US" dirty="0"/>
              <a:t> </a:t>
            </a:r>
            <a:r>
              <a:rPr lang="en-US" dirty="0" err="1"/>
              <a:t>매칭되는</a:t>
            </a:r>
            <a:r>
              <a:rPr lang="en-US" dirty="0"/>
              <a:t> </a:t>
            </a:r>
            <a:r>
              <a:rPr lang="en-US" dirty="0" err="1"/>
              <a:t>영화의</a:t>
            </a:r>
            <a:r>
              <a:rPr lang="en-US" dirty="0"/>
              <a:t> </a:t>
            </a:r>
            <a:r>
              <a:rPr lang="en-US" dirty="0" err="1"/>
              <a:t>감독값을</a:t>
            </a:r>
            <a:r>
              <a:rPr lang="en-US" dirty="0"/>
              <a:t> </a:t>
            </a:r>
            <a:r>
              <a:rPr lang="en-US" dirty="0" err="1"/>
              <a:t>크롤링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/>
              <a:t>두 </a:t>
            </a:r>
            <a:r>
              <a:rPr lang="en-US" dirty="0" err="1"/>
              <a:t>개의</a:t>
            </a:r>
            <a:r>
              <a:rPr lang="en-US" dirty="0"/>
              <a:t> </a:t>
            </a:r>
            <a:r>
              <a:rPr lang="en-US" dirty="0" err="1"/>
              <a:t>데이터셋</a:t>
            </a:r>
            <a:r>
              <a:rPr lang="en-US" dirty="0"/>
              <a:t> </a:t>
            </a:r>
            <a:r>
              <a:rPr lang="en-US" dirty="0" err="1"/>
              <a:t>합침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or </a:t>
            </a:r>
            <a:r>
              <a:rPr lang="en-US" dirty="0" err="1"/>
              <a:t>대표국적</a:t>
            </a:r>
            <a:r>
              <a:rPr lang="en-US" dirty="0"/>
              <a:t> </a:t>
            </a:r>
            <a:r>
              <a:rPr lang="en-US" dirty="0" err="1"/>
              <a:t>비교해서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베이직에서</a:t>
            </a:r>
            <a:r>
              <a:rPr lang="en-US" dirty="0"/>
              <a:t> </a:t>
            </a:r>
            <a:r>
              <a:rPr lang="en-US" dirty="0" err="1"/>
              <a:t>개봉일</a:t>
            </a:r>
            <a:r>
              <a:rPr lang="en-US" dirty="0"/>
              <a:t> / </a:t>
            </a:r>
            <a:r>
              <a:rPr lang="en-US" dirty="0" err="1"/>
              <a:t>감독</a:t>
            </a:r>
            <a:r>
              <a:rPr lang="en-US" dirty="0"/>
              <a:t> / </a:t>
            </a:r>
            <a:r>
              <a:rPr lang="en-US" dirty="0" err="1"/>
              <a:t>장르</a:t>
            </a:r>
            <a:r>
              <a:rPr lang="en-US" dirty="0"/>
              <a:t> / </a:t>
            </a:r>
            <a:r>
              <a:rPr lang="en-US" dirty="0" err="1"/>
              <a:t>대표국적</a:t>
            </a:r>
            <a:r>
              <a:rPr lang="en-US" dirty="0"/>
              <a:t> / </a:t>
            </a:r>
            <a:r>
              <a:rPr lang="en-US" dirty="0" err="1"/>
              <a:t>배우</a:t>
            </a:r>
            <a:r>
              <a:rPr lang="en-US" dirty="0"/>
              <a:t> / </a:t>
            </a:r>
            <a:r>
              <a:rPr lang="en-US" dirty="0" err="1"/>
              <a:t>배급사</a:t>
            </a:r>
            <a:r>
              <a:rPr lang="en-US" dirty="0"/>
              <a:t> / </a:t>
            </a:r>
            <a:r>
              <a:rPr lang="en-US" dirty="0" err="1"/>
              <a:t>등급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</a:t>
            </a:r>
            <a:r>
              <a:rPr lang="en-US" dirty="0" err="1"/>
              <a:t>두개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메인에서</a:t>
            </a:r>
            <a:r>
              <a:rPr lang="en-US" dirty="0"/>
              <a:t> </a:t>
            </a:r>
            <a:r>
              <a:rPr lang="en-US" dirty="0" err="1"/>
              <a:t>평점</a:t>
            </a:r>
            <a:r>
              <a:rPr lang="en-US" dirty="0"/>
              <a:t> / </a:t>
            </a:r>
            <a:r>
              <a:rPr lang="en-US" dirty="0" err="1"/>
              <a:t>평점평가자수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영화명과</a:t>
            </a:r>
            <a:r>
              <a:rPr lang="en-US" dirty="0"/>
              <a:t> </a:t>
            </a:r>
            <a:r>
              <a:rPr lang="en-US" dirty="0" err="1"/>
              <a:t>감독명</a:t>
            </a:r>
            <a:r>
              <a:rPr lang="en-US" dirty="0"/>
              <a:t> </a:t>
            </a:r>
            <a:r>
              <a:rPr lang="en-US" dirty="0" err="1"/>
              <a:t>두개</a:t>
            </a:r>
            <a:r>
              <a:rPr lang="en-US" dirty="0"/>
              <a:t> </a:t>
            </a:r>
            <a:r>
              <a:rPr lang="en-US" dirty="0" err="1"/>
              <a:t>일치하면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dirty="0" err="1"/>
              <a:t>리뷰에서</a:t>
            </a:r>
            <a:r>
              <a:rPr lang="en-US" dirty="0"/>
              <a:t> </a:t>
            </a:r>
            <a:r>
              <a:rPr lang="en-US" dirty="0" err="1"/>
              <a:t>리뷰평가자수</a:t>
            </a:r>
            <a:endParaRPr dirty="0"/>
          </a:p>
        </p:txBody>
      </p:sp>
      <p:sp>
        <p:nvSpPr>
          <p:cNvPr id="628" name="Google Shape;628;gead0661749_8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d066174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ad06617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7512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d066174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ead06617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8485c1df4_3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e8485c1df4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8485c1df4_3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e8485c1df4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8485c1df4_3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ge8485c1df4_3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7"/>
          <p:cNvGrpSpPr/>
          <p:nvPr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26" name="Google Shape;26;p7"/>
            <p:cNvSpPr/>
            <p:nvPr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0">
                  <a:srgbClr val="FBFFFB"/>
                </a:gs>
                <a:gs pos="100000">
                  <a:srgbClr val="FBFFF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7"/>
            <p:cNvSpPr/>
            <p:nvPr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7"/>
            <p:cNvSpPr/>
            <p:nvPr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7"/>
          <p:cNvSpPr/>
          <p:nvPr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>
            <a:spLocks noGrp="1"/>
          </p:cNvSpPr>
          <p:nvPr>
            <p:ph type="subTitle" idx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lt1"/>
          </a:solidFill>
          <a:ln w="12700" cap="rnd" cmpd="sng">
            <a:solidFill>
              <a:srgbClr val="FBFF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665633" y="6207366"/>
            <a:ext cx="4995246" cy="48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3646540" y="1749008"/>
            <a:ext cx="4898918" cy="232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  <a:defRPr sz="80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84733bb00_17_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e84733bb00_17_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e84733bb00_17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e84733bb00_17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e84733bb00_17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84733bb00_17_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e84733bb00_17_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e84733bb00_17_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ge84733bb00_17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e84733bb00_17_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e84733bb00_17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84733bb00_17_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e84733bb00_17_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ge84733bb00_17_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e84733bb00_17_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ge84733bb00_17_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ge84733bb00_17_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e84733bb00_17_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e84733bb00_17_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84733bb00_17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e84733bb00_17_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e84733bb00_17_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e84733bb00_17_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4733bb00_17_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e84733bb00_17_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e84733bb00_17_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4733bb00_17_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e84733bb00_17_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4" name="Google Shape;124;ge84733bb00_17_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ge84733bb00_17_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e84733bb00_17_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e84733bb00_17_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84733bb00_17_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e84733bb00_17_6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1" name="Google Shape;131;ge84733bb00_17_6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32;ge84733bb00_17_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e84733bb00_17_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e84733bb00_17_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84733bb00_17_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e84733bb00_17_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e84733bb00_17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e84733bb00_17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e84733bb00_17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84733bb00_17_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e84733bb00_17_7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ge84733bb00_17_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e84733bb00_17_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e84733bb00_17_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8485c1df4_3_13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e8485c1df4_3_13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ge8485c1df4_3_13"/>
          <p:cNvGrpSpPr/>
          <p:nvPr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64" name="Google Shape;164;ge8485c1df4_3_13"/>
            <p:cNvSpPr/>
            <p:nvPr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0">
                  <a:srgbClr val="FBFFFB"/>
                </a:gs>
                <a:gs pos="100000">
                  <a:srgbClr val="FBFFFB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8485c1df4_3_13"/>
            <p:cNvSpPr/>
            <p:nvPr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8485c1df4_3_13"/>
            <p:cNvSpPr/>
            <p:nvPr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8294C"/>
                </a:gs>
                <a:gs pos="100000">
                  <a:srgbClr val="0C477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73100" dist="520700" dir="2700000" algn="tl" rotWithShape="0">
                <a:srgbClr val="000000">
                  <a:alpha val="3882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ge8485c1df4_3_13"/>
          <p:cNvSpPr/>
          <p:nvPr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e8485c1df4_3_13"/>
          <p:cNvSpPr>
            <a:spLocks noGrp="1"/>
          </p:cNvSpPr>
          <p:nvPr>
            <p:ph type="subTitle" idx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lt1"/>
          </a:solidFill>
          <a:ln w="12700" cap="rnd" cmpd="sng">
            <a:solidFill>
              <a:srgbClr val="FBFF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ge8485c1df4_3_13"/>
          <p:cNvSpPr txBox="1">
            <a:spLocks noGrp="1"/>
          </p:cNvSpPr>
          <p:nvPr>
            <p:ph type="ftr" idx="11"/>
          </p:nvPr>
        </p:nvSpPr>
        <p:spPr>
          <a:xfrm>
            <a:off x="3665633" y="6207366"/>
            <a:ext cx="4995246" cy="48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e8485c1df4_3_13"/>
          <p:cNvSpPr txBox="1">
            <a:spLocks noGrp="1"/>
          </p:cNvSpPr>
          <p:nvPr>
            <p:ph type="ctrTitle"/>
          </p:nvPr>
        </p:nvSpPr>
        <p:spPr>
          <a:xfrm>
            <a:off x="3646540" y="1749008"/>
            <a:ext cx="4898918" cy="232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  <a:defRPr sz="80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0">
                <a:srgbClr val="E2E5ED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lt1"/>
          </a:soli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942388" y="2895574"/>
            <a:ext cx="2500088" cy="56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  <a:defRPr sz="48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942421" y="3459480"/>
            <a:ext cx="2500088" cy="3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2000"/>
              <a:buNone/>
              <a:defRPr sz="2000" b="0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485c1df4_3_24"/>
          <p:cNvSpPr/>
          <p:nvPr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e8485c1df4_3_24"/>
          <p:cNvSpPr/>
          <p:nvPr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0">
                <a:srgbClr val="E2E5ED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8485c1df4_3_24"/>
          <p:cNvSpPr/>
          <p:nvPr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8485c1df4_3_24"/>
          <p:cNvSpPr/>
          <p:nvPr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lt1"/>
          </a:soli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8485c1df4_3_24"/>
          <p:cNvSpPr txBox="1">
            <a:spLocks noGrp="1"/>
          </p:cNvSpPr>
          <p:nvPr>
            <p:ph type="subTitle" idx="1"/>
          </p:nvPr>
        </p:nvSpPr>
        <p:spPr>
          <a:xfrm>
            <a:off x="942388" y="2895574"/>
            <a:ext cx="2500088" cy="56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  <a:defRPr sz="4800" b="0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ge8485c1df4_3_24"/>
          <p:cNvSpPr txBox="1">
            <a:spLocks noGrp="1"/>
          </p:cNvSpPr>
          <p:nvPr>
            <p:ph type="body" idx="2"/>
          </p:nvPr>
        </p:nvSpPr>
        <p:spPr>
          <a:xfrm>
            <a:off x="942421" y="3459480"/>
            <a:ext cx="2500088" cy="31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2000"/>
              <a:buNone/>
              <a:defRPr sz="2000" b="0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485c1df4_3_31"/>
          <p:cNvSpPr/>
          <p:nvPr/>
        </p:nvSpPr>
        <p:spPr>
          <a:xfrm rot="10800000">
            <a:off x="0" y="-2"/>
            <a:ext cx="2853515" cy="5473701"/>
          </a:xfrm>
          <a:custGeom>
            <a:avLst/>
            <a:gdLst/>
            <a:ahLst/>
            <a:cxnLst/>
            <a:rect l="l" t="t" r="r" b="b"/>
            <a:pathLst>
              <a:path w="2853515" h="5473701" extrusionOk="0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8485c1df4_3_31"/>
          <p:cNvSpPr/>
          <p:nvPr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e8485c1df4_3_31"/>
          <p:cNvSpPr/>
          <p:nvPr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8485c1df4_3_31"/>
          <p:cNvSpPr txBox="1">
            <a:spLocks noGrp="1"/>
          </p:cNvSpPr>
          <p:nvPr>
            <p:ph type="title"/>
          </p:nvPr>
        </p:nvSpPr>
        <p:spPr>
          <a:xfrm>
            <a:off x="238892" y="704493"/>
            <a:ext cx="3101208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e8485c1df4_3_31"/>
          <p:cNvSpPr txBox="1">
            <a:spLocks noGrp="1"/>
          </p:cNvSpPr>
          <p:nvPr>
            <p:ph type="ftr" idx="11"/>
          </p:nvPr>
        </p:nvSpPr>
        <p:spPr>
          <a:xfrm>
            <a:off x="265889" y="5913679"/>
            <a:ext cx="2350311" cy="70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e8485c1df4_3_31"/>
          <p:cNvSpPr txBox="1">
            <a:spLocks noGrp="1"/>
          </p:cNvSpPr>
          <p:nvPr>
            <p:ph type="body" idx="1"/>
          </p:nvPr>
        </p:nvSpPr>
        <p:spPr>
          <a:xfrm>
            <a:off x="3114503" y="494315"/>
            <a:ext cx="8853691" cy="596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ge8485c1df4_3_31"/>
          <p:cNvSpPr>
            <a:spLocks noGrp="1"/>
          </p:cNvSpPr>
          <p:nvPr>
            <p:ph type="subTitle" idx="2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e8485c1df4_3_39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8" name="Google Shape;188;ge8485c1df4_3_39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e8485c1df4_3_39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e8485c1df4_3_39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ge8485c1df4_3_39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485c1df4_3_45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8485c1df4_3_45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e8485c1df4_3_45"/>
          <p:cNvSpPr/>
          <p:nvPr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ge8485c1df4_3_45"/>
          <p:cNvCxnSpPr/>
          <p:nvPr/>
        </p:nvCxnSpPr>
        <p:spPr>
          <a:xfrm>
            <a:off x="5903111" y="330739"/>
            <a:ext cx="385768" cy="0"/>
          </a:xfrm>
          <a:prstGeom prst="straightConnector1">
            <a:avLst/>
          </a:prstGeom>
          <a:noFill/>
          <a:ln w="142875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ge8485c1df4_3_45"/>
          <p:cNvSpPr txBox="1"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4000"/>
              <a:buNone/>
              <a:defRPr sz="4000">
                <a:solidFill>
                  <a:srgbClr val="0C47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e8485c1df4_3_45"/>
          <p:cNvSpPr txBox="1">
            <a:spLocks noGrp="1"/>
          </p:cNvSpPr>
          <p:nvPr>
            <p:ph type="ftr" idx="11"/>
          </p:nvPr>
        </p:nvSpPr>
        <p:spPr>
          <a:xfrm>
            <a:off x="265889" y="656113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ge8485c1df4_3_45"/>
          <p:cNvSpPr txBox="1">
            <a:spLocks noGrp="1"/>
          </p:cNvSpPr>
          <p:nvPr>
            <p:ph type="body" idx="1"/>
          </p:nvPr>
        </p:nvSpPr>
        <p:spPr>
          <a:xfrm>
            <a:off x="1400906" y="1777999"/>
            <a:ext cx="9390178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ge8485c1df4_3_45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e8485c1df4_3_45"/>
          <p:cNvSpPr>
            <a:spLocks noGrp="1"/>
          </p:cNvSpPr>
          <p:nvPr>
            <p:ph type="subTitle" idx="2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ge8485c1df4_3_45"/>
          <p:cNvSpPr/>
          <p:nvPr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e8485c1df4_3_45"/>
          <p:cNvSpPr/>
          <p:nvPr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9576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/>
          <p:nvPr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/>
          <p:nvPr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903111" y="330739"/>
            <a:ext cx="385768" cy="0"/>
          </a:xfrm>
          <a:prstGeom prst="straightConnector1">
            <a:avLst/>
          </a:prstGeom>
          <a:noFill/>
          <a:ln w="142875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4000"/>
              <a:buNone/>
              <a:defRPr sz="4000">
                <a:solidFill>
                  <a:srgbClr val="0C47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ftr" idx="11"/>
          </p:nvPr>
        </p:nvSpPr>
        <p:spPr>
          <a:xfrm>
            <a:off x="265889" y="6561138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1400906" y="1777999"/>
            <a:ext cx="9390178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6" cy="20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100"/>
              <a:buNone/>
              <a:defRPr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subTitle" idx="2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08000" algn="t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 rot="10800000">
            <a:off x="0" y="-2"/>
            <a:ext cx="2853515" cy="5473701"/>
          </a:xfrm>
          <a:custGeom>
            <a:avLst/>
            <a:gdLst/>
            <a:ahLst/>
            <a:cxnLst/>
            <a:rect l="l" t="t" r="r" b="b"/>
            <a:pathLst>
              <a:path w="2853515" h="5473701" extrusionOk="0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0" dist="177800" dir="8100000" algn="tl" rotWithShape="0">
              <a:srgbClr val="000000">
                <a:alpha val="5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B447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73100" dist="520700" dir="2700000" algn="tl" rotWithShape="0">
              <a:srgbClr val="000000">
                <a:alpha val="3882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238892" y="704493"/>
            <a:ext cx="3101208" cy="567808"/>
          </a:xfrm>
          <a:prstGeom prst="rect">
            <a:avLst/>
          </a:prstGeom>
          <a:noFill/>
          <a:ln w="9525" cap="flat" cmpd="sng">
            <a:solidFill>
              <a:srgbClr val="D8D8D8">
                <a:alpha val="4705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265889" y="5913679"/>
            <a:ext cx="2350311" cy="700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114503" y="494315"/>
            <a:ext cx="8853691" cy="596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>
            <a:spLocks noGrp="1"/>
          </p:cNvSpPr>
          <p:nvPr>
            <p:ph type="subTitle" idx="2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0">
                <a:schemeClr val="lt1"/>
              </a:gs>
              <a:gs pos="100000">
                <a:srgbClr val="FBFFF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52400" dist="1397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200"/>
              <a:buNone/>
              <a:defRPr sz="1200" b="1">
                <a:solidFill>
                  <a:srgbClr val="0C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2pPr>
            <a:lvl3pPr lvl="2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3pPr>
            <a:lvl4pPr lvl="3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4pPr>
            <a:lvl5pPr lvl="4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95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및 내용">
  <p:cSld name="3_제목 및 내용">
    <p:bg>
      <p:bgPr>
        <a:gradFill>
          <a:gsLst>
            <a:gs pos="0">
              <a:srgbClr val="08294C"/>
            </a:gs>
            <a:gs pos="100000">
              <a:srgbClr val="093A68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ge84733bb00_17_6"/>
          <p:cNvCxnSpPr/>
          <p:nvPr/>
        </p:nvCxnSpPr>
        <p:spPr>
          <a:xfrm>
            <a:off x="423673" y="1535348"/>
            <a:ext cx="389127" cy="0"/>
          </a:xfrm>
          <a:prstGeom prst="straightConnector1">
            <a:avLst/>
          </a:prstGeom>
          <a:noFill/>
          <a:ln w="88900" cap="flat" cmpd="sng">
            <a:solidFill>
              <a:schemeClr val="lt1">
                <a:alpha val="1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74;ge84733bb00_17_6"/>
          <p:cNvSpPr txBox="1"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ge84733bb00_17_6"/>
          <p:cNvSpPr txBox="1">
            <a:spLocks noGrp="1"/>
          </p:cNvSpPr>
          <p:nvPr>
            <p:ph type="ftr" idx="11"/>
          </p:nvPr>
        </p:nvSpPr>
        <p:spPr>
          <a:xfrm>
            <a:off x="9720575" y="0"/>
            <a:ext cx="2150751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sz="7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e84733bb00_17_6"/>
          <p:cNvSpPr txBox="1">
            <a:spLocks noGrp="1"/>
          </p:cNvSpPr>
          <p:nvPr>
            <p:ph type="body" idx="1"/>
          </p:nvPr>
        </p:nvSpPr>
        <p:spPr>
          <a:xfrm>
            <a:off x="450705" y="1777999"/>
            <a:ext cx="11290580" cy="437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e84733bb00_17_6"/>
          <p:cNvSpPr>
            <a:spLocks noGrp="1"/>
          </p:cNvSpPr>
          <p:nvPr>
            <p:ph type="subTitle" idx="2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0">
                <a:srgbClr val="08294C"/>
              </a:gs>
              <a:gs pos="100000">
                <a:srgbClr val="0C477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66700" dist="215900" dir="2700000" algn="tl" rotWithShape="0">
              <a:srgbClr val="000000">
                <a:alpha val="15686"/>
              </a:srgbClr>
            </a:outerShdw>
          </a:effectLst>
        </p:spPr>
        <p:txBody>
          <a:bodyPr spcFirstLastPara="1" wrap="square" lIns="180000" tIns="45700" rIns="180000" bIns="45700" anchor="ctr" anchorCtr="0">
            <a:normAutofit/>
          </a:bodyPr>
          <a:lstStyle>
            <a:lvl1pPr lv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 b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84733bb00_17_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e84733bb00_17_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ge84733bb00_17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e84733bb00_17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e84733bb00_17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84733bb00_17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e84733bb00_17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e84733bb00_17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e84733bb00_17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e84733bb00_17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8294C"/>
            </a:gs>
            <a:gs pos="100000">
              <a:srgbClr val="0C477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ftr" idx="11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" name="Google Shape;14;p6"/>
          <p:cNvGrpSpPr/>
          <p:nvPr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5" name="Google Shape;15;p6"/>
            <p:cNvSpPr/>
            <p:nvPr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"/>
            <p:cNvSpPr/>
            <p:nvPr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6"/>
            <p:cNvSpPr/>
            <p:nvPr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"/>
            <p:cNvSpPr/>
            <p:nvPr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"/>
            <p:cNvSpPr/>
            <p:nvPr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84733bb00_17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ge84733bb00_17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9" name="Google Shape;69;ge84733bb00_17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0" name="Google Shape;70;ge84733bb00_17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1" name="Google Shape;71;ge84733bb00_1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8294C"/>
            </a:gs>
            <a:gs pos="100000">
              <a:srgbClr val="0C477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8485c1df4_3_0"/>
          <p:cNvSpPr txBox="1"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ge8485c1df4_3_0"/>
          <p:cNvSpPr txBox="1"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ge8485c1df4_3_0"/>
          <p:cNvSpPr txBox="1">
            <a:spLocks noGrp="1"/>
          </p:cNvSpPr>
          <p:nvPr>
            <p:ph type="ftr" idx="11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5ED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E2E5E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ge8485c1df4_3_0"/>
          <p:cNvSpPr txBox="1">
            <a:spLocks noGrp="1"/>
          </p:cNvSpPr>
          <p:nvPr>
            <p:ph type="sldNum" idx="12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20000"/>
              </a:lnSpc>
              <a:spcBef>
                <a:spcPts val="0"/>
              </a:spcBef>
              <a:buClr>
                <a:srgbClr val="FBFFFB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2" name="Google Shape;152;ge8485c1df4_3_0"/>
          <p:cNvGrpSpPr/>
          <p:nvPr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53" name="Google Shape;153;ge8485c1df4_3_0"/>
            <p:cNvSpPr/>
            <p:nvPr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ge8485c1df4_3_0"/>
            <p:cNvSpPr/>
            <p:nvPr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ge8485c1df4_3_0"/>
            <p:cNvSpPr/>
            <p:nvPr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e8485c1df4_3_0"/>
            <p:cNvSpPr/>
            <p:nvPr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e8485c1df4_3_0"/>
            <p:cNvSpPr/>
            <p:nvPr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e8485c1df4_3_0"/>
            <p:cNvSpPr/>
            <p:nvPr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8485c1df4_3_0"/>
            <p:cNvSpPr/>
            <p:nvPr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pos="189">
          <p15:clr>
            <a:srgbClr val="F26B43"/>
          </p15:clr>
        </p15:guide>
        <p15:guide id="6" pos="749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3512399" y="2110400"/>
            <a:ext cx="6141900" cy="2322300"/>
          </a:xfrm>
          <a:prstGeom prst="rect">
            <a:avLst/>
          </a:prstGeom>
          <a:noFill/>
          <a:ln>
            <a:noFill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</a:pPr>
            <a:r>
              <a:rPr lang="en-US" sz="7000" dirty="0" err="1">
                <a:latin typeface="Black Han Sans"/>
                <a:ea typeface="Black Han Sans"/>
                <a:cs typeface="Black Han Sans"/>
                <a:sym typeface="Black Han Sans"/>
              </a:rPr>
              <a:t>머신러닝</a:t>
            </a:r>
            <a:r>
              <a:rPr lang="en-US" sz="4500" dirty="0" err="1">
                <a:latin typeface="Black Han Sans"/>
                <a:ea typeface="Black Han Sans"/>
                <a:cs typeface="Black Han Sans"/>
                <a:sym typeface="Black Han Sans"/>
              </a:rPr>
              <a:t>을</a:t>
            </a:r>
            <a:r>
              <a:rPr lang="en-US" sz="45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4500" dirty="0" err="1">
                <a:latin typeface="Black Han Sans"/>
                <a:ea typeface="Black Han Sans"/>
                <a:cs typeface="Black Han Sans"/>
                <a:sym typeface="Black Han Sans"/>
              </a:rPr>
              <a:t>활용한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endParaRPr sz="5000" dirty="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None/>
            </a:pP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영화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관객수</a:t>
            </a:r>
            <a:r>
              <a:rPr lang="en-US" sz="5000" dirty="0"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-US" sz="5000" dirty="0" err="1">
                <a:latin typeface="Black Han Sans"/>
                <a:ea typeface="Black Han Sans"/>
                <a:cs typeface="Black Han Sans"/>
                <a:sym typeface="Black Han Sans"/>
              </a:rPr>
              <a:t>예측</a:t>
            </a:r>
            <a:endParaRPr sz="50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" name="Google Shape;210;p1">
            <a:extLst>
              <a:ext uri="{FF2B5EF4-FFF2-40B4-BE49-F238E27FC236}">
                <a16:creationId xmlns:a16="http://schemas.microsoft.com/office/drawing/2014/main" id="{D5A12558-DAC4-42B7-A25D-2C8340D30C11}"/>
              </a:ext>
            </a:extLst>
          </p:cNvPr>
          <p:cNvSpPr txBox="1">
            <a:spLocks/>
          </p:cNvSpPr>
          <p:nvPr/>
        </p:nvSpPr>
        <p:spPr>
          <a:xfrm>
            <a:off x="5736880" y="4611717"/>
            <a:ext cx="1125315" cy="774015"/>
          </a:xfrm>
          <a:prstGeom prst="rect">
            <a:avLst/>
          </a:prstGeom>
          <a:noFill/>
          <a:ln>
            <a:noFill/>
          </a:ln>
          <a:effectLst>
            <a:outerShdw blurRad="57150" dist="47625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8000"/>
              <a:buFont typeface="Arial"/>
              <a:buNone/>
              <a:defRPr sz="8000" b="0" i="0" u="none" strike="noStrike" cap="none">
                <a:solidFill>
                  <a:srgbClr val="FBFFF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4000" dirty="0"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r>
              <a:rPr lang="ko-KR" altLang="en-US" sz="4000" dirty="0">
                <a:latin typeface="Black Han Sans"/>
                <a:ea typeface="Black Han Sans"/>
                <a:cs typeface="Black Han Sans"/>
                <a:sym typeface="Black Han Sans"/>
              </a:rPr>
              <a:t>팀</a:t>
            </a:r>
            <a:endParaRPr lang="ko-KR" altLang="en-US" sz="2800" dirty="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ge8485c1df4_3_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218" y="1645565"/>
            <a:ext cx="3430782" cy="343078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e8485c1df4_3_157"/>
          <p:cNvSpPr txBox="1"/>
          <p:nvPr/>
        </p:nvSpPr>
        <p:spPr>
          <a:xfrm>
            <a:off x="5490616" y="2040979"/>
            <a:ext cx="146226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Google Shape;689;ge8485c1df4_3_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836" y="2595494"/>
            <a:ext cx="1732660" cy="173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e8485c1df4_3_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722640"/>
            <a:ext cx="12192000" cy="475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e8485c1df4_3_157"/>
          <p:cNvPicPr preferRelativeResize="0"/>
          <p:nvPr/>
        </p:nvPicPr>
        <p:blipFill rotWithShape="1">
          <a:blip r:embed="rId6">
            <a:alphaModFix/>
          </a:blip>
          <a:srcRect l="60300" t="28966" r="849" b="9102"/>
          <a:stretch/>
        </p:blipFill>
        <p:spPr>
          <a:xfrm>
            <a:off x="7351776" y="3099816"/>
            <a:ext cx="4736592" cy="2944368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10" name="Google Shape;285;gead0661749_0_35">
            <a:extLst>
              <a:ext uri="{FF2B5EF4-FFF2-40B4-BE49-F238E27FC236}">
                <a16:creationId xmlns:a16="http://schemas.microsoft.com/office/drawing/2014/main" id="{0FF0ED2F-2B28-48E7-B3CD-1E1B8E633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8485c1df4_3_167"/>
          <p:cNvSpPr/>
          <p:nvPr/>
        </p:nvSpPr>
        <p:spPr>
          <a:xfrm>
            <a:off x="477836" y="1768758"/>
            <a:ext cx="3671377" cy="4526619"/>
          </a:xfrm>
          <a:prstGeom prst="rect">
            <a:avLst/>
          </a:prstGeom>
          <a:solidFill>
            <a:srgbClr val="0C47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e8485c1df4_3_167"/>
          <p:cNvSpPr txBox="1"/>
          <p:nvPr/>
        </p:nvSpPr>
        <p:spPr>
          <a:xfrm>
            <a:off x="272324" y="2570148"/>
            <a:ext cx="4082399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1. 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개봉일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감독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장르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</a:t>
            </a:r>
            <a:r>
              <a:rPr lang="en-US" altLang="ko-KR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등급</a:t>
            </a:r>
            <a:r>
              <a:rPr lang="en-US" altLang="ko-KR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배우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배급사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대표국적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2.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/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평가자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수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Ver 3.</a:t>
            </a:r>
            <a:endParaRPr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리뷰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평가자</a:t>
            </a:r>
            <a:r>
              <a:rPr 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수</a:t>
            </a:r>
            <a:endParaRPr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Arial"/>
            </a:endParaRPr>
          </a:p>
        </p:txBody>
      </p:sp>
      <p:pic>
        <p:nvPicPr>
          <p:cNvPr id="700" name="Google Shape;700;ge8485c1df4_3_167"/>
          <p:cNvPicPr preferRelativeResize="0"/>
          <p:nvPr/>
        </p:nvPicPr>
        <p:blipFill rotWithShape="1">
          <a:blip r:embed="rId3">
            <a:alphaModFix/>
          </a:blip>
          <a:srcRect b="14653"/>
          <a:stretch/>
        </p:blipFill>
        <p:spPr>
          <a:xfrm>
            <a:off x="4479639" y="1768758"/>
            <a:ext cx="7503946" cy="45266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85;gead0661749_0_35">
            <a:extLst>
              <a:ext uri="{FF2B5EF4-FFF2-40B4-BE49-F238E27FC236}">
                <a16:creationId xmlns:a16="http://schemas.microsoft.com/office/drawing/2014/main" id="{A5D666BB-6140-4905-8035-A1DE6AAE6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ad0661749_0_16"/>
          <p:cNvSpPr txBox="1">
            <a:spLocks noGrp="1"/>
          </p:cNvSpPr>
          <p:nvPr>
            <p:ph type="body" idx="1"/>
          </p:nvPr>
        </p:nvSpPr>
        <p:spPr>
          <a:xfrm>
            <a:off x="3800210" y="4505968"/>
            <a:ext cx="3351095" cy="174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점유율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      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매출액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Nanum Gothic"/>
                <a:sym typeface="Nanum Gothic"/>
              </a:rPr>
              <a:t>제작사       관객수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Nanum Gothic"/>
              <a:sym typeface="Nanum Gothic"/>
            </a:endParaRPr>
          </a:p>
        </p:txBody>
      </p:sp>
      <p:pic>
        <p:nvPicPr>
          <p:cNvPr id="2050" name="Picture 2" descr="https://lh3.googleusercontent.com/ngDELv6HwR4M9Y-VjoQ67x-zFkV0kyAqDtLhOIynPm9RmBCWkPYg3-m96GpCbdQHwYOYE0DqWdl-nHcwEqPxNLUI08NKR3cJfaRGxbt2JMG-0vE7_n_xfbUshxxSy8ia">
            <a:extLst>
              <a:ext uri="{FF2B5EF4-FFF2-40B4-BE49-F238E27FC236}">
                <a16:creationId xmlns:a16="http://schemas.microsoft.com/office/drawing/2014/main" id="{4406282B-8B23-4420-A55C-F2456308D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47" y="1223138"/>
            <a:ext cx="8770021" cy="296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87;gead0661749_0_35">
            <a:extLst>
              <a:ext uri="{FF2B5EF4-FFF2-40B4-BE49-F238E27FC236}">
                <a16:creationId xmlns:a16="http://schemas.microsoft.com/office/drawing/2014/main" id="{7EF31231-7568-4B5D-9776-3D78AF060058}"/>
              </a:ext>
            </a:extLst>
          </p:cNvPr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B4175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solidFill>
                <a:srgbClr val="0B4175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" name="그래픽 10" descr="쓰레기">
            <a:extLst>
              <a:ext uri="{FF2B5EF4-FFF2-40B4-BE49-F238E27FC236}">
                <a16:creationId xmlns:a16="http://schemas.microsoft.com/office/drawing/2014/main" id="{F4340E90-6D92-4B21-A53C-D591CB65F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1979" y="4593086"/>
            <a:ext cx="1568358" cy="1568358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EEC724D-61E7-4DAC-AF51-79606162EC7A}"/>
              </a:ext>
            </a:extLst>
          </p:cNvPr>
          <p:cNvSpPr/>
          <p:nvPr/>
        </p:nvSpPr>
        <p:spPr>
          <a:xfrm>
            <a:off x="7968242" y="4951815"/>
            <a:ext cx="1066800" cy="8509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7B85"/>
              </a:solidFill>
            </a:endParaRPr>
          </a:p>
        </p:txBody>
      </p:sp>
      <p:sp>
        <p:nvSpPr>
          <p:cNvPr id="9" name="Google Shape;277;p4">
            <a:extLst>
              <a:ext uri="{FF2B5EF4-FFF2-40B4-BE49-F238E27FC236}">
                <a16:creationId xmlns:a16="http://schemas.microsoft.com/office/drawing/2014/main" id="{CBC233A2-1EE0-4CA6-BF2D-978B6EE0F92F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 정제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0" name="Google Shape;278;p4">
            <a:extLst>
              <a:ext uri="{FF2B5EF4-FFF2-40B4-BE49-F238E27FC236}">
                <a16:creationId xmlns:a16="http://schemas.microsoft.com/office/drawing/2014/main" id="{5D8740A7-1034-48AF-8443-65F456A03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69F7F624-C816-4E59-9227-43003595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75" y="3537530"/>
            <a:ext cx="7240361" cy="332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87;gead0661749_0_35">
            <a:extLst>
              <a:ext uri="{FF2B5EF4-FFF2-40B4-BE49-F238E27FC236}">
                <a16:creationId xmlns:a16="http://schemas.microsoft.com/office/drawing/2014/main" id="{A660C4EA-C9B8-4F11-A981-70755B6AECD3}"/>
              </a:ext>
            </a:extLst>
          </p:cNvPr>
          <p:cNvSpPr txBox="1"/>
          <p:nvPr/>
        </p:nvSpPr>
        <p:spPr>
          <a:xfrm>
            <a:off x="4437776" y="124452"/>
            <a:ext cx="6556346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국적별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/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lfa Slab One"/>
                <a:sym typeface="Alfa Slab One"/>
              </a:rPr>
              <a:t>장르별 누적 관객수 평균</a:t>
            </a:r>
            <a:endParaRPr sz="30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lfa Slab One"/>
              <a:sym typeface="Alfa Slab One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45F005E-67E0-4003-A50B-FA5119FD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761" y="769179"/>
            <a:ext cx="7240361" cy="2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AC42A2-BA1E-43A4-B49D-6DFA39373416}"/>
              </a:ext>
            </a:extLst>
          </p:cNvPr>
          <p:cNvGrpSpPr/>
          <p:nvPr/>
        </p:nvGrpSpPr>
        <p:grpSpPr>
          <a:xfrm>
            <a:off x="5963830" y="1219235"/>
            <a:ext cx="5358142" cy="1721741"/>
            <a:chOff x="4147528" y="4793354"/>
            <a:chExt cx="5358142" cy="172174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94A1AB8-A6D2-46EE-98A8-890AF5FD8B5E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3B50230-B861-4C87-A116-AECA933F839C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C74A1D7-9D18-48F9-A810-3B96E6ECA583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FD9CFD2-8A0D-4754-A06B-3563E1918464}"/>
                  </a:ext>
                </a:extLst>
              </p:cNvPr>
              <p:cNvSpPr/>
              <p:nvPr/>
            </p:nvSpPr>
            <p:spPr>
              <a:xfrm>
                <a:off x="3093546" y="3214413"/>
                <a:ext cx="1579274" cy="1179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상위 </a:t>
                </a:r>
                <a:r>
                  <a:rPr lang="en-US" altLang="ko-KR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</a:t>
                </a: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개국</a:t>
                </a:r>
                <a:endParaRPr lang="en-US" altLang="ko-KR" sz="20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0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및 기타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D39981-BFB6-4DCB-B225-D47FE618968A}"/>
                </a:ext>
              </a:extLst>
            </p:cNvPr>
            <p:cNvSpPr/>
            <p:nvPr/>
          </p:nvSpPr>
          <p:spPr>
            <a:xfrm>
              <a:off x="6682957" y="5280096"/>
              <a:ext cx="2822713" cy="71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3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3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화살표: 아래쪽 4">
              <a:extLst>
                <a:ext uri="{FF2B5EF4-FFF2-40B4-BE49-F238E27FC236}">
                  <a16:creationId xmlns:a16="http://schemas.microsoft.com/office/drawing/2014/main" id="{900CF1E6-1ADD-4A7B-BA9B-4DA24A33A59A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35BD1A-FD5E-48E1-B9D9-75AE3DF7CE07}"/>
              </a:ext>
            </a:extLst>
          </p:cNvPr>
          <p:cNvGrpSpPr/>
          <p:nvPr/>
        </p:nvGrpSpPr>
        <p:grpSpPr>
          <a:xfrm>
            <a:off x="5972588" y="3805620"/>
            <a:ext cx="5358142" cy="1721741"/>
            <a:chOff x="4147528" y="4793354"/>
            <a:chExt cx="5358142" cy="172174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6BCB3BC-426A-41D1-AFFB-314EB1FDFCC4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9477787-949E-47EB-A516-0DDBDE393A51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723F412-4C06-4D0A-AFBD-C07C84AC548F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96B6027-971D-4016-B358-D8E255D6D1BA}"/>
                  </a:ext>
                </a:extLst>
              </p:cNvPr>
              <p:cNvSpPr/>
              <p:nvPr/>
            </p:nvSpPr>
            <p:spPr>
              <a:xfrm>
                <a:off x="3100151" y="3347317"/>
                <a:ext cx="1579274" cy="88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장르</a:t>
                </a:r>
                <a:endParaRPr lang="en-US" altLang="ko-KR" sz="2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25</a:t>
                </a: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D303CB9-798F-4846-8FEA-4A783DB8233C}"/>
                </a:ext>
              </a:extLst>
            </p:cNvPr>
            <p:cNvSpPr/>
            <p:nvPr/>
          </p:nvSpPr>
          <p:spPr>
            <a:xfrm>
              <a:off x="6682957" y="5280096"/>
              <a:ext cx="2822713" cy="71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3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3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F187C582-E2DC-45B8-A616-3AF0B93B1B9A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Google Shape;277;p4">
            <a:extLst>
              <a:ext uri="{FF2B5EF4-FFF2-40B4-BE49-F238E27FC236}">
                <a16:creationId xmlns:a16="http://schemas.microsoft.com/office/drawing/2014/main" id="{E8033060-989F-4C07-BAB0-F36DA3239FAF}"/>
              </a:ext>
            </a:extLst>
          </p:cNvPr>
          <p:cNvSpPr txBox="1"/>
          <p:nvPr/>
        </p:nvSpPr>
        <p:spPr>
          <a:xfrm>
            <a:off x="344828" y="1752354"/>
            <a:ext cx="2555100" cy="462339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대표국적</a:t>
            </a:r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,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장르</a:t>
            </a:r>
          </a:p>
        </p:txBody>
      </p:sp>
      <p:sp>
        <p:nvSpPr>
          <p:cNvPr id="22" name="Google Shape;278;p4">
            <a:extLst>
              <a:ext uri="{FF2B5EF4-FFF2-40B4-BE49-F238E27FC236}">
                <a16:creationId xmlns:a16="http://schemas.microsoft.com/office/drawing/2014/main" id="{DA36B61E-739C-457B-8477-92E7BC4F8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7;gead0661749_0_35">
            <a:extLst>
              <a:ext uri="{FF2B5EF4-FFF2-40B4-BE49-F238E27FC236}">
                <a16:creationId xmlns:a16="http://schemas.microsoft.com/office/drawing/2014/main" id="{FE82BB99-6214-49B9-81F4-20A06101A69D}"/>
              </a:ext>
            </a:extLst>
          </p:cNvPr>
          <p:cNvSpPr txBox="1"/>
          <p:nvPr/>
        </p:nvSpPr>
        <p:spPr>
          <a:xfrm>
            <a:off x="5390739" y="124452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ko-KR" altLang="en-US" sz="3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lfa Slab One"/>
                <a:sym typeface="Alfa Slab One"/>
              </a:rPr>
              <a:t>등급별 누적 관객수 평균</a:t>
            </a:r>
            <a:endParaRPr sz="3000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lfa Slab One"/>
              <a:sym typeface="Alfa Slab One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AEE9B-AA26-4ADB-92DE-22C95AF00F34}"/>
              </a:ext>
            </a:extLst>
          </p:cNvPr>
          <p:cNvGrpSpPr/>
          <p:nvPr/>
        </p:nvGrpSpPr>
        <p:grpSpPr>
          <a:xfrm>
            <a:off x="4906777" y="745383"/>
            <a:ext cx="4585244" cy="4221198"/>
            <a:chOff x="3236907" y="750847"/>
            <a:chExt cx="5038725" cy="4638675"/>
          </a:xfrm>
        </p:grpSpPr>
        <p:pic>
          <p:nvPicPr>
            <p:cNvPr id="4098" name="Picture 2" descr="https://lh5.googleusercontent.com/UrYtLdkctchJB2ELYlaAQ6KHY9DY-KKCbvWycZlH33RsUREWPLKDO6Hp5Yi5onbPzLkAJdRoDA7rAK-yBewatU0XjFACO_tkqSYd0THBnVq6WlmmQBDRcRtySRWRVEyh">
              <a:extLst>
                <a:ext uri="{FF2B5EF4-FFF2-40B4-BE49-F238E27FC236}">
                  <a16:creationId xmlns:a16="http://schemas.microsoft.com/office/drawing/2014/main" id="{F5F8D43F-021E-45CC-8CD4-EA385135E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07" y="750847"/>
              <a:ext cx="5038725" cy="463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4" name="Google Shape;314;ge84733bb00_1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53775" y="960075"/>
              <a:ext cx="1908077" cy="18756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F677CC-7471-4404-930B-A6EC6C5D07B6}"/>
              </a:ext>
            </a:extLst>
          </p:cNvPr>
          <p:cNvGrpSpPr/>
          <p:nvPr/>
        </p:nvGrpSpPr>
        <p:grpSpPr>
          <a:xfrm>
            <a:off x="5006956" y="4947418"/>
            <a:ext cx="5358142" cy="1721741"/>
            <a:chOff x="4147528" y="4793354"/>
            <a:chExt cx="5358142" cy="1721741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976F1B9-2591-4303-AF6B-18F97AEC330F}"/>
                </a:ext>
              </a:extLst>
            </p:cNvPr>
            <p:cNvGrpSpPr/>
            <p:nvPr/>
          </p:nvGrpSpPr>
          <p:grpSpPr>
            <a:xfrm>
              <a:off x="4147528" y="4793354"/>
              <a:ext cx="1721741" cy="1721741"/>
              <a:chOff x="3084788" y="2892225"/>
              <a:chExt cx="1721741" cy="1721741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FC44FD7-E5F0-4BDD-93E3-F9DC219D3219}"/>
                  </a:ext>
                </a:extLst>
              </p:cNvPr>
              <p:cNvSpPr/>
              <p:nvPr/>
            </p:nvSpPr>
            <p:spPr>
              <a:xfrm>
                <a:off x="3084788" y="2892225"/>
                <a:ext cx="1721741" cy="1721741"/>
              </a:xfrm>
              <a:prstGeom prst="ellipse">
                <a:avLst/>
              </a:prstGeom>
              <a:solidFill>
                <a:srgbClr val="0C457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F3783910-1224-4B27-BE78-618EC75EE220}"/>
                  </a:ext>
                </a:extLst>
              </p:cNvPr>
              <p:cNvSpPr/>
              <p:nvPr/>
            </p:nvSpPr>
            <p:spPr>
              <a:xfrm>
                <a:off x="3191576" y="3003629"/>
                <a:ext cx="1506166" cy="1506166"/>
              </a:xfrm>
              <a:prstGeom prst="ellipse">
                <a:avLst/>
              </a:prstGeom>
              <a:solidFill>
                <a:srgbClr val="DFE2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C44FE23-3D3B-4039-92B2-F2A297309F1F}"/>
                  </a:ext>
                </a:extLst>
              </p:cNvPr>
              <p:cNvSpPr/>
              <p:nvPr/>
            </p:nvSpPr>
            <p:spPr>
              <a:xfrm>
                <a:off x="3084788" y="3239788"/>
                <a:ext cx="1579274" cy="881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4300" lvl="0" algn="ctr">
                  <a:lnSpc>
                    <a:spcPct val="120000"/>
                  </a:lnSpc>
                  <a:buClr>
                    <a:srgbClr val="7F7F7F"/>
                  </a:buClr>
                  <a:buSzPts val="1800"/>
                </a:pP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등급</a:t>
                </a:r>
                <a:b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en-US" altLang="ko-KR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</a:t>
                </a:r>
                <a:r>
                  <a:rPr lang="ko-KR" altLang="en-US" sz="22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개로 구분</a:t>
                </a: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46723B8-E80C-4362-BC86-0B5D5E915D44}"/>
                </a:ext>
              </a:extLst>
            </p:cNvPr>
            <p:cNvSpPr/>
            <p:nvPr/>
          </p:nvSpPr>
          <p:spPr>
            <a:xfrm>
              <a:off x="6682957" y="5280096"/>
              <a:ext cx="2822713" cy="788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40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DUMMY</a:t>
              </a:r>
              <a:endParaRPr lang="ko-KR" altLang="en-US" sz="4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187CD8FD-603A-4CD6-8357-03853487E366}"/>
                </a:ext>
              </a:extLst>
            </p:cNvPr>
            <p:cNvSpPr/>
            <p:nvPr/>
          </p:nvSpPr>
          <p:spPr>
            <a:xfrm rot="16200000">
              <a:off x="6153170" y="5255358"/>
              <a:ext cx="648183" cy="797731"/>
            </a:xfrm>
            <a:prstGeom prst="downArrow">
              <a:avLst/>
            </a:prstGeom>
            <a:solidFill>
              <a:srgbClr val="0C45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0" name="Google Shape;277;p4">
            <a:extLst>
              <a:ext uri="{FF2B5EF4-FFF2-40B4-BE49-F238E27FC236}">
                <a16:creationId xmlns:a16="http://schemas.microsoft.com/office/drawing/2014/main" id="{BE3E68DF-E026-4123-B7C9-B89782D6358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3)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  <a:p>
            <a:pPr marL="69850" lvl="0">
              <a:buClr>
                <a:schemeClr val="lt1"/>
              </a:buClr>
              <a:buSzPts val="2500"/>
            </a:pP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        </a:t>
            </a:r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-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등급</a:t>
            </a:r>
          </a:p>
        </p:txBody>
      </p:sp>
      <p:sp>
        <p:nvSpPr>
          <p:cNvPr id="21" name="Google Shape;278;p4">
            <a:extLst>
              <a:ext uri="{FF2B5EF4-FFF2-40B4-BE49-F238E27FC236}">
                <a16:creationId xmlns:a16="http://schemas.microsoft.com/office/drawing/2014/main" id="{81242E25-5A5B-449F-BDB8-B961BB45BD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e84733bb00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00" y="4806726"/>
            <a:ext cx="8883076" cy="1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e84733bb00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687" y="2508175"/>
            <a:ext cx="6476749" cy="20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e84733bb00_1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9612" y="268012"/>
            <a:ext cx="6422699" cy="20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84733bb00_1_48"/>
          <p:cNvSpPr/>
          <p:nvPr/>
        </p:nvSpPr>
        <p:spPr>
          <a:xfrm>
            <a:off x="6324775" y="1093900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대표국적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e84733bb00_1_48"/>
          <p:cNvSpPr/>
          <p:nvPr/>
        </p:nvSpPr>
        <p:spPr>
          <a:xfrm>
            <a:off x="6324775" y="3270550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등급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ge84733bb00_1_48"/>
          <p:cNvSpPr/>
          <p:nvPr/>
        </p:nvSpPr>
        <p:spPr>
          <a:xfrm>
            <a:off x="6324775" y="5360475"/>
            <a:ext cx="2779500" cy="645600"/>
          </a:xfrm>
          <a:prstGeom prst="rect">
            <a:avLst/>
          </a:prstGeom>
          <a:solidFill>
            <a:srgbClr val="3F3F3F">
              <a:alpha val="5328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장르</a:t>
            </a:r>
            <a:endParaRPr sz="30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" name="Google Shape;277;p4">
            <a:extLst>
              <a:ext uri="{FF2B5EF4-FFF2-40B4-BE49-F238E27FC236}">
                <a16:creationId xmlns:a16="http://schemas.microsoft.com/office/drawing/2014/main" id="{D3C79816-D9C4-4AAB-BAA8-B9A06312686D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3)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더미 데이터</a:t>
            </a:r>
          </a:p>
        </p:txBody>
      </p:sp>
      <p:sp>
        <p:nvSpPr>
          <p:cNvPr id="13" name="Google Shape;278;p4">
            <a:extLst>
              <a:ext uri="{FF2B5EF4-FFF2-40B4-BE49-F238E27FC236}">
                <a16:creationId xmlns:a16="http://schemas.microsoft.com/office/drawing/2014/main" id="{E36E61FC-F845-46A8-8B49-4553D190D6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527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ad0661749_0_83"/>
          <p:cNvSpPr txBox="1">
            <a:spLocks noGrp="1"/>
          </p:cNvSpPr>
          <p:nvPr>
            <p:ph type="body" idx="1"/>
          </p:nvPr>
        </p:nvSpPr>
        <p:spPr>
          <a:xfrm>
            <a:off x="3388311" y="492975"/>
            <a:ext cx="7940700" cy="54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개봉일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datetime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결측값에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대해서는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1900-01-01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형식으로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변환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누적관객수값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보정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음수인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것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후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양수값으로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중복값</a:t>
            </a:r>
            <a:r>
              <a:rPr lang="en-US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25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ko-KR" alt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영화데이터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기준으로</a:t>
            </a:r>
            <a:r>
              <a:rPr lang="en-US" sz="1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제거</a:t>
            </a:r>
            <a:endParaRPr sz="17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A8CFB398-3BE3-4290-8BC9-AF66ED28EC4E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4)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기타 </a:t>
            </a:r>
            <a:r>
              <a:rPr lang="ko-KR" altLang="en-US" sz="2500" b="1" dirty="0" err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전처리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D88C324F-4334-4E75-A8EE-CC6058A507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ge84733bb00_17_81"/>
          <p:cNvGrpSpPr/>
          <p:nvPr/>
        </p:nvGrpSpPr>
        <p:grpSpPr>
          <a:xfrm>
            <a:off x="477837" y="1930400"/>
            <a:ext cx="3048002" cy="4453466"/>
            <a:chOff x="689211" y="1930400"/>
            <a:chExt cx="2888779" cy="4220824"/>
          </a:xfrm>
        </p:grpSpPr>
        <p:sp>
          <p:nvSpPr>
            <p:cNvPr id="366" name="Google Shape;366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67" name="Google Shape;367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배우</a:t>
              </a:r>
              <a:endParaRPr sz="2400" b="1" i="0" u="none" strike="noStrike" cap="none" dirty="0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69" name="Google Shape;369;ge84733bb00_17_81" descr="https://blogfiles.pstatic.net/20140929_190/oaooo09_1411966789976mrLvB_JPEG/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413" y="2107155"/>
            <a:ext cx="2194850" cy="29703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371" name="Google Shape;371;ge84733bb00_17_81"/>
          <p:cNvGrpSpPr/>
          <p:nvPr/>
        </p:nvGrpSpPr>
        <p:grpSpPr>
          <a:xfrm>
            <a:off x="4500395" y="1930399"/>
            <a:ext cx="3048002" cy="4453466"/>
            <a:chOff x="689211" y="1930400"/>
            <a:chExt cx="2888779" cy="4220824"/>
          </a:xfrm>
        </p:grpSpPr>
        <p:sp>
          <p:nvSpPr>
            <p:cNvPr id="372" name="Google Shape;372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73" name="Google Shape;373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감독</a:t>
              </a:r>
              <a:endParaRPr sz="2400" b="1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74" name="Google Shape;374;ge84733bb00_17_81"/>
          <p:cNvGrpSpPr/>
          <p:nvPr/>
        </p:nvGrpSpPr>
        <p:grpSpPr>
          <a:xfrm>
            <a:off x="8522953" y="1930399"/>
            <a:ext cx="3048002" cy="4453466"/>
            <a:chOff x="689211" y="1930400"/>
            <a:chExt cx="2888779" cy="4220824"/>
          </a:xfrm>
        </p:grpSpPr>
        <p:sp>
          <p:nvSpPr>
            <p:cNvPr id="375" name="Google Shape;375;ge84733bb00_17_81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76" name="Google Shape;376;ge84733bb00_17_81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배급사</a:t>
              </a:r>
              <a:endParaRPr sz="2400" b="1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pic>
        <p:nvPicPr>
          <p:cNvPr id="377" name="Google Shape;377;ge84733bb00_17_81" descr="영화 투자배급사 지각변동 … CJ·롯데·쇼박스·NEW 4강 구도 깨지나 | 한경닷컴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25534" y="2107155"/>
            <a:ext cx="2642840" cy="297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e84733bb00_17_81" descr="Bong Joon-ho - Viquipèdia, l&amp;#39;enciclopèdia lliu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8599" y="2107154"/>
            <a:ext cx="2440155" cy="297039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389;ge84733bb00_17_99">
            <a:extLst>
              <a:ext uri="{FF2B5EF4-FFF2-40B4-BE49-F238E27FC236}">
                <a16:creationId xmlns:a16="http://schemas.microsoft.com/office/drawing/2014/main" id="{11B61476-3D85-4600-8AA8-6532C92F8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5636FA3-39DF-4DB8-B6B4-C75FB5D6562C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ge84733bb00_17_99"/>
          <p:cNvGrpSpPr/>
          <p:nvPr/>
        </p:nvGrpSpPr>
        <p:grpSpPr>
          <a:xfrm>
            <a:off x="477837" y="1930400"/>
            <a:ext cx="3048002" cy="4453466"/>
            <a:chOff x="689211" y="1930400"/>
            <a:chExt cx="2888779" cy="4220824"/>
          </a:xfrm>
        </p:grpSpPr>
        <p:sp>
          <p:nvSpPr>
            <p:cNvPr id="384" name="Google Shape;384;ge84733bb00_17_99"/>
            <p:cNvSpPr/>
            <p:nvPr/>
          </p:nvSpPr>
          <p:spPr>
            <a:xfrm>
              <a:off x="689211" y="1930400"/>
              <a:ext cx="2888779" cy="4220824"/>
            </a:xfrm>
            <a:prstGeom prst="rect">
              <a:avLst/>
            </a:prstGeom>
            <a:solidFill>
              <a:srgbClr val="0C47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385" name="Google Shape;385;ge84733bb00_17_99"/>
            <p:cNvSpPr/>
            <p:nvPr/>
          </p:nvSpPr>
          <p:spPr>
            <a:xfrm>
              <a:off x="689211" y="5115397"/>
              <a:ext cx="2888779" cy="1035826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381000" dist="330200" dir="2700000" algn="tl" rotWithShape="0">
                <a:srgbClr val="000000">
                  <a:alpha val="1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주연배우</a:t>
              </a:r>
              <a:r>
                <a:rPr lang="en-US" sz="2400" b="1" i="0" u="none" strike="noStrike" cap="none" dirty="0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(</a:t>
              </a:r>
              <a:r>
                <a:rPr lang="en-US" sz="2400" b="1" i="0" u="none" strike="noStrike" cap="none" dirty="0" err="1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최대</a:t>
              </a:r>
              <a:r>
                <a:rPr lang="en-US" sz="2400" b="1" i="0" u="none" strike="noStrike" cap="none" dirty="0">
                  <a:solidFill>
                    <a:srgbClr val="0E528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 3인)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86" name="Google Shape;386;ge84733bb00_17_99"/>
          <p:cNvSpPr/>
          <p:nvPr/>
        </p:nvSpPr>
        <p:spPr>
          <a:xfrm>
            <a:off x="3849337" y="1930400"/>
            <a:ext cx="7733064" cy="4453466"/>
          </a:xfrm>
          <a:prstGeom prst="rect">
            <a:avLst/>
          </a:prstGeom>
          <a:solidFill>
            <a:srgbClr val="0C47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e84733bb00_17_99"/>
          <p:cNvSpPr/>
          <p:nvPr/>
        </p:nvSpPr>
        <p:spPr>
          <a:xfrm>
            <a:off x="3849337" y="5290947"/>
            <a:ext cx="7733064" cy="109291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개봉일 기준 </a:t>
            </a:r>
            <a:endParaRPr sz="2400" b="0" i="0" u="none" strike="noStrike" cap="none">
              <a:solidFill>
                <a:srgbClr val="0E52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이전 6년 출연 영화 동원 관객수 </a:t>
            </a:r>
            <a:r>
              <a:rPr lang="en-US" sz="28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÷</a:t>
            </a:r>
            <a:r>
              <a:rPr lang="en-US" sz="2400" b="0" i="0" u="none" strike="noStrike" cap="none">
                <a:solidFill>
                  <a:srgbClr val="0E528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 영화 수</a:t>
            </a:r>
            <a:endParaRPr sz="2400" b="1" i="0" u="none" strike="noStrike" cap="none">
              <a:solidFill>
                <a:srgbClr val="0E528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389" name="Google Shape;389;ge84733bb00_17_99"/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grpSp>
        <p:nvGrpSpPr>
          <p:cNvPr id="390" name="Google Shape;390;ge84733bb00_17_99"/>
          <p:cNvGrpSpPr/>
          <p:nvPr/>
        </p:nvGrpSpPr>
        <p:grpSpPr>
          <a:xfrm>
            <a:off x="3849338" y="2139129"/>
            <a:ext cx="7742207" cy="3698277"/>
            <a:chOff x="3922776" y="2116839"/>
            <a:chExt cx="8253252" cy="3720567"/>
          </a:xfrm>
        </p:grpSpPr>
        <p:cxnSp>
          <p:nvCxnSpPr>
            <p:cNvPr id="391" name="Google Shape;391;ge84733bb00_17_99"/>
            <p:cNvCxnSpPr/>
            <p:nvPr/>
          </p:nvCxnSpPr>
          <p:spPr>
            <a:xfrm>
              <a:off x="4209198" y="5837406"/>
              <a:ext cx="999925" cy="0"/>
            </a:xfrm>
            <a:prstGeom prst="straightConnector1">
              <a:avLst/>
            </a:prstGeom>
            <a:gradFill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101600" cap="flat" cmpd="sng">
              <a:solidFill>
                <a:srgbClr val="0C47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2" name="Google Shape;392;ge84733bb00_17_99"/>
            <p:cNvSpPr/>
            <p:nvPr/>
          </p:nvSpPr>
          <p:spPr>
            <a:xfrm>
              <a:off x="5974813" y="3244334"/>
              <a:ext cx="2423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 </a:t>
              </a:r>
              <a:endParaRPr/>
            </a:p>
          </p:txBody>
        </p:sp>
        <p:pic>
          <p:nvPicPr>
            <p:cNvPr id="393" name="Google Shape;393;ge84733bb00_17_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22776" y="2136673"/>
              <a:ext cx="2060404" cy="295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ge84733bb00_17_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83180" y="2136673"/>
              <a:ext cx="2059303" cy="295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ge84733bb00_17_9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35217" y="2124680"/>
              <a:ext cx="2067670" cy="2963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ge84733bb00_17_9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02887" y="2116839"/>
              <a:ext cx="2073141" cy="29713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ge84733bb00_17_99" descr="https://blogfiles.pstatic.net/20140929_190/oaooo09_1411966789976mrLvB_JPEG/39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413" y="2107155"/>
            <a:ext cx="2194850" cy="29703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98" name="Google Shape;398;ge84733bb00_17_99"/>
          <p:cNvSpPr/>
          <p:nvPr/>
        </p:nvSpPr>
        <p:spPr>
          <a:xfrm>
            <a:off x="0" y="2706625"/>
            <a:ext cx="12192000" cy="2167128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배우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감독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,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배급사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전부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동일</a:t>
            </a:r>
            <a:r>
              <a:rPr lang="en-US" sz="5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r>
              <a:rPr lang="en-US" sz="5400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처리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0FAC5C-3739-4A4B-BC01-D040A8E35826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B879841-227D-4650-A469-94F980E1C46F}"/>
              </a:ext>
            </a:extLst>
          </p:cNvPr>
          <p:cNvGrpSpPr/>
          <p:nvPr/>
        </p:nvGrpSpPr>
        <p:grpSpPr>
          <a:xfrm>
            <a:off x="228600" y="1885038"/>
            <a:ext cx="11734800" cy="4743435"/>
            <a:chOff x="228600" y="1609725"/>
            <a:chExt cx="11734800" cy="4743435"/>
          </a:xfrm>
        </p:grpSpPr>
        <p:pic>
          <p:nvPicPr>
            <p:cNvPr id="405" name="Google Shape;405;ge84733bb00_17_118" descr="텍스트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600" y="1609725"/>
              <a:ext cx="11734800" cy="3638550"/>
            </a:xfrm>
            <a:prstGeom prst="rect">
              <a:avLst/>
            </a:prstGeom>
            <a:noFill/>
            <a:ln>
              <a:solidFill>
                <a:srgbClr val="EB7B85"/>
              </a:solidFill>
            </a:ln>
          </p:spPr>
        </p:pic>
        <p:sp>
          <p:nvSpPr>
            <p:cNvPr id="406" name="Google Shape;406;ge84733bb00_17_118"/>
            <p:cNvSpPr/>
            <p:nvPr/>
          </p:nvSpPr>
          <p:spPr>
            <a:xfrm>
              <a:off x="3224980" y="1616792"/>
              <a:ext cx="776569" cy="3119591"/>
            </a:xfrm>
            <a:prstGeom prst="rect">
              <a:avLst/>
            </a:prstGeom>
            <a:noFill/>
            <a:ln w="47625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7" name="Google Shape;407;ge84733bb00_17_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8759" y="5705460"/>
              <a:ext cx="10477500" cy="647700"/>
            </a:xfrm>
            <a:prstGeom prst="rect">
              <a:avLst/>
            </a:prstGeom>
            <a:noFill/>
            <a:ln>
              <a:solidFill>
                <a:srgbClr val="EB7B85"/>
              </a:solidFill>
            </a:ln>
          </p:spPr>
        </p:pic>
        <p:cxnSp>
          <p:nvCxnSpPr>
            <p:cNvPr id="408" name="Google Shape;408;ge84733bb00_17_118"/>
            <p:cNvCxnSpPr>
              <a:cxnSpLocks/>
            </p:cNvCxnSpPr>
            <p:nvPr/>
          </p:nvCxnSpPr>
          <p:spPr>
            <a:xfrm>
              <a:off x="3942735" y="4736383"/>
              <a:ext cx="6560282" cy="1389104"/>
            </a:xfrm>
            <a:prstGeom prst="straightConnector1">
              <a:avLst/>
            </a:prstGeom>
            <a:noFill/>
            <a:ln w="38100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09" name="Google Shape;409;ge84733bb00_17_118"/>
            <p:cNvCxnSpPr>
              <a:cxnSpLocks/>
            </p:cNvCxnSpPr>
            <p:nvPr/>
          </p:nvCxnSpPr>
          <p:spPr>
            <a:xfrm>
              <a:off x="8045042" y="4994787"/>
              <a:ext cx="1283516" cy="0"/>
            </a:xfrm>
            <a:prstGeom prst="straightConnector1">
              <a:avLst/>
            </a:prstGeom>
            <a:noFill/>
            <a:ln w="28575" cap="flat" cmpd="sng">
              <a:solidFill>
                <a:srgbClr val="EB7B8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" name="Google Shape;389;ge84733bb00_17_99">
            <a:extLst>
              <a:ext uri="{FF2B5EF4-FFF2-40B4-BE49-F238E27FC236}">
                <a16:creationId xmlns:a16="http://schemas.microsoft.com/office/drawing/2014/main" id="{CA58B42B-03A3-48A6-ACB2-91DA469FFB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9A462-9A83-4481-AA06-1392AD702F8C}"/>
              </a:ext>
            </a:extLst>
          </p:cNvPr>
          <p:cNvSpPr/>
          <p:nvPr/>
        </p:nvSpPr>
        <p:spPr>
          <a:xfrm>
            <a:off x="909671" y="1289998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배우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감독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배급사</a:t>
            </a:r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수치화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Google Shape;409;ge84733bb00_17_118">
            <a:extLst>
              <a:ext uri="{FF2B5EF4-FFF2-40B4-BE49-F238E27FC236}">
                <a16:creationId xmlns:a16="http://schemas.microsoft.com/office/drawing/2014/main" id="{11C5A64C-D2FF-4689-84A5-F2EB133FA969}"/>
              </a:ext>
            </a:extLst>
          </p:cNvPr>
          <p:cNvCxnSpPr>
            <a:cxnSpLocks/>
          </p:cNvCxnSpPr>
          <p:nvPr/>
        </p:nvCxnSpPr>
        <p:spPr>
          <a:xfrm>
            <a:off x="7954161" y="4751381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409;ge84733bb00_17_118">
            <a:extLst>
              <a:ext uri="{FF2B5EF4-FFF2-40B4-BE49-F238E27FC236}">
                <a16:creationId xmlns:a16="http://schemas.microsoft.com/office/drawing/2014/main" id="{CC0FDC18-7238-42CE-9384-37AB1A774772}"/>
              </a:ext>
            </a:extLst>
          </p:cNvPr>
          <p:cNvCxnSpPr>
            <a:cxnSpLocks/>
          </p:cNvCxnSpPr>
          <p:nvPr/>
        </p:nvCxnSpPr>
        <p:spPr>
          <a:xfrm>
            <a:off x="8045042" y="422287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409;ge84733bb00_17_118">
            <a:extLst>
              <a:ext uri="{FF2B5EF4-FFF2-40B4-BE49-F238E27FC236}">
                <a16:creationId xmlns:a16="http://schemas.microsoft.com/office/drawing/2014/main" id="{CAB64730-1E21-4BA7-A55B-12E8461FB098}"/>
              </a:ext>
            </a:extLst>
          </p:cNvPr>
          <p:cNvCxnSpPr>
            <a:cxnSpLocks/>
          </p:cNvCxnSpPr>
          <p:nvPr/>
        </p:nvCxnSpPr>
        <p:spPr>
          <a:xfrm>
            <a:off x="9556459" y="3669201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" name="Google Shape;409;ge84733bb00_17_118">
            <a:extLst>
              <a:ext uri="{FF2B5EF4-FFF2-40B4-BE49-F238E27FC236}">
                <a16:creationId xmlns:a16="http://schemas.microsoft.com/office/drawing/2014/main" id="{FF541F5B-46B9-4183-B9D6-7F7E57756BB8}"/>
              </a:ext>
            </a:extLst>
          </p:cNvPr>
          <p:cNvCxnSpPr>
            <a:cxnSpLocks/>
          </p:cNvCxnSpPr>
          <p:nvPr/>
        </p:nvCxnSpPr>
        <p:spPr>
          <a:xfrm>
            <a:off x="8843394" y="3165862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09;ge84733bb00_17_118">
            <a:extLst>
              <a:ext uri="{FF2B5EF4-FFF2-40B4-BE49-F238E27FC236}">
                <a16:creationId xmlns:a16="http://schemas.microsoft.com/office/drawing/2014/main" id="{9C37CE34-9F4C-445F-B74B-0A630F69FC63}"/>
              </a:ext>
            </a:extLst>
          </p:cNvPr>
          <p:cNvCxnSpPr>
            <a:cxnSpLocks/>
          </p:cNvCxnSpPr>
          <p:nvPr/>
        </p:nvCxnSpPr>
        <p:spPr>
          <a:xfrm>
            <a:off x="7954161" y="264574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09;ge84733bb00_17_118">
            <a:extLst>
              <a:ext uri="{FF2B5EF4-FFF2-40B4-BE49-F238E27FC236}">
                <a16:creationId xmlns:a16="http://schemas.microsoft.com/office/drawing/2014/main" id="{D15070FE-C4F4-43F1-9D73-4CEED3EC4682}"/>
              </a:ext>
            </a:extLst>
          </p:cNvPr>
          <p:cNvCxnSpPr>
            <a:cxnSpLocks/>
          </p:cNvCxnSpPr>
          <p:nvPr/>
        </p:nvCxnSpPr>
        <p:spPr>
          <a:xfrm>
            <a:off x="9732627" y="2310184"/>
            <a:ext cx="1283516" cy="0"/>
          </a:xfrm>
          <a:prstGeom prst="straightConnector1">
            <a:avLst/>
          </a:prstGeom>
          <a:noFill/>
          <a:ln w="28575" cap="flat" cmpd="sng">
            <a:solidFill>
              <a:srgbClr val="EB7B8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C1EABC-D274-4167-80FC-0D83A44A43C6}"/>
              </a:ext>
            </a:extLst>
          </p:cNvPr>
          <p:cNvGrpSpPr/>
          <p:nvPr/>
        </p:nvGrpSpPr>
        <p:grpSpPr>
          <a:xfrm>
            <a:off x="619465" y="596711"/>
            <a:ext cx="3299732" cy="2467882"/>
            <a:chOff x="1743075" y="551543"/>
            <a:chExt cx="3299732" cy="246788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2432005-EF1D-492E-8F3B-60E27ED3DD3D}"/>
                </a:ext>
              </a:extLst>
            </p:cNvPr>
            <p:cNvGrpSpPr/>
            <p:nvPr/>
          </p:nvGrpSpPr>
          <p:grpSpPr>
            <a:xfrm>
              <a:off x="1743075" y="551543"/>
              <a:ext cx="3299732" cy="2467882"/>
              <a:chOff x="1062718" y="703943"/>
              <a:chExt cx="3299732" cy="2467882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3957EAA-9F00-4FF3-9087-7DEA0387FB72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E144053-FFE1-47B2-BC6A-986A0740D2DB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8F32F13-6D68-468E-A39D-1888E8ECCFFC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F7DABE8-4EF8-44EC-92FC-EFE9BC3BA83D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427785-A06A-439F-AE67-6ABEEF09D996}"/>
                </a:ext>
              </a:extLst>
            </p:cNvPr>
            <p:cNvSpPr txBox="1"/>
            <p:nvPr/>
          </p:nvSpPr>
          <p:spPr>
            <a:xfrm>
              <a:off x="1914038" y="660465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팀장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최서현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76CECB-7C5A-4E50-B7BE-85EB9280CB0F}"/>
                </a:ext>
              </a:extLst>
            </p:cNvPr>
            <p:cNvSpPr txBox="1"/>
            <p:nvPr/>
          </p:nvSpPr>
          <p:spPr>
            <a:xfrm>
              <a:off x="1923369" y="1367587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 검증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머신러닝</a:t>
              </a: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모델링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8E34DBA-2270-4653-9675-F049841A5520}"/>
              </a:ext>
            </a:extLst>
          </p:cNvPr>
          <p:cNvGrpSpPr/>
          <p:nvPr/>
        </p:nvGrpSpPr>
        <p:grpSpPr>
          <a:xfrm>
            <a:off x="630154" y="3838576"/>
            <a:ext cx="3299732" cy="2467882"/>
            <a:chOff x="7168243" y="551543"/>
            <a:chExt cx="3299732" cy="24678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AA0AA9-D64E-46B4-A1E8-494D2D7DFF4F}"/>
                </a:ext>
              </a:extLst>
            </p:cNvPr>
            <p:cNvGrpSpPr/>
            <p:nvPr/>
          </p:nvGrpSpPr>
          <p:grpSpPr>
            <a:xfrm>
              <a:off x="7168243" y="551543"/>
              <a:ext cx="3299732" cy="2467882"/>
              <a:chOff x="1062718" y="703943"/>
              <a:chExt cx="3299732" cy="246788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EC6231B-8B39-4CBB-9C37-F7003FF2B7AE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FB3FB0F-F0EC-4093-861D-E9118EBD92BD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2C94904-58AD-44BA-A4D0-24DAEC2C51D9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D6A8598-52C0-457D-B15C-64E8D1BA5D19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77CF22-F1A1-4879-9694-0ACBBD09D28A}"/>
                </a:ext>
              </a:extLst>
            </p:cNvPr>
            <p:cNvSpPr txBox="1"/>
            <p:nvPr/>
          </p:nvSpPr>
          <p:spPr>
            <a:xfrm>
              <a:off x="7349706" y="689750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오승훈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E29750-3DB9-4226-B03E-30545CDA0470}"/>
                </a:ext>
              </a:extLst>
            </p:cNvPr>
            <p:cNvSpPr txBox="1"/>
            <p:nvPr/>
          </p:nvSpPr>
          <p:spPr>
            <a:xfrm>
              <a:off x="7415212" y="1367587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정제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탐색적 데이터 분석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시각화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8567619-DFBE-4CA8-A3FF-7A460DA045DE}"/>
              </a:ext>
            </a:extLst>
          </p:cNvPr>
          <p:cNvGrpSpPr/>
          <p:nvPr/>
        </p:nvGrpSpPr>
        <p:grpSpPr>
          <a:xfrm>
            <a:off x="8302592" y="596711"/>
            <a:ext cx="3299732" cy="2467882"/>
            <a:chOff x="3581400" y="3517829"/>
            <a:chExt cx="3299732" cy="2467882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80D1D69-0941-47B8-91C7-272CE78927DD}"/>
                </a:ext>
              </a:extLst>
            </p:cNvPr>
            <p:cNvGrpSpPr/>
            <p:nvPr/>
          </p:nvGrpSpPr>
          <p:grpSpPr>
            <a:xfrm>
              <a:off x="3581400" y="3517829"/>
              <a:ext cx="3299732" cy="2467882"/>
              <a:chOff x="1062718" y="703943"/>
              <a:chExt cx="3299732" cy="2467882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D89E71A-FCDC-4E1B-A8E1-BAFABC875787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B6E9AAF-6204-48C9-8CE5-7548A9D01B5B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2C7A0DD-FBA4-4925-A7CA-E88F3B41C250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4383FB6-50C2-46D5-973A-C1D0C35220B7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5CB0A2-B26D-436A-BF54-E1F63CEAE33D}"/>
                </a:ext>
              </a:extLst>
            </p:cNvPr>
            <p:cNvSpPr txBox="1"/>
            <p:nvPr/>
          </p:nvSpPr>
          <p:spPr>
            <a:xfrm>
              <a:off x="3761694" y="3626746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박종혁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409A38-5B63-4B19-A2F1-6D1DD0F9CCDF}"/>
                </a:ext>
              </a:extLst>
            </p:cNvPr>
            <p:cNvSpPr txBox="1"/>
            <p:nvPr/>
          </p:nvSpPr>
          <p:spPr>
            <a:xfrm>
              <a:off x="3761694" y="4333873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수집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머신러닝</a:t>
              </a: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모델링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F6EF7C-473A-4D93-B048-211CCB410646}"/>
              </a:ext>
            </a:extLst>
          </p:cNvPr>
          <p:cNvGrpSpPr/>
          <p:nvPr/>
        </p:nvGrpSpPr>
        <p:grpSpPr>
          <a:xfrm>
            <a:off x="8302592" y="3838576"/>
            <a:ext cx="3299732" cy="2467882"/>
            <a:chOff x="8587468" y="3417632"/>
            <a:chExt cx="3299732" cy="24678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5B03C0A-ED1C-4C6B-B49C-0F4FF10C8E0D}"/>
                </a:ext>
              </a:extLst>
            </p:cNvPr>
            <p:cNvGrpSpPr/>
            <p:nvPr/>
          </p:nvGrpSpPr>
          <p:grpSpPr>
            <a:xfrm>
              <a:off x="8587468" y="3417632"/>
              <a:ext cx="3299732" cy="2467882"/>
              <a:chOff x="1062718" y="703943"/>
              <a:chExt cx="3299732" cy="2467882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99A51B9-FC3C-462E-A0B4-33705E52F51F}"/>
                  </a:ext>
                </a:extLst>
              </p:cNvPr>
              <p:cNvSpPr/>
              <p:nvPr/>
            </p:nvSpPr>
            <p:spPr>
              <a:xfrm>
                <a:off x="1129393" y="789668"/>
                <a:ext cx="3233057" cy="711200"/>
              </a:xfrm>
              <a:prstGeom prst="rect">
                <a:avLst/>
              </a:prstGeom>
              <a:solidFill>
                <a:srgbClr val="3C9BD5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EE83ED6-3257-4876-8E0B-DC2929B49D46}"/>
                  </a:ext>
                </a:extLst>
              </p:cNvPr>
              <p:cNvSpPr/>
              <p:nvPr/>
            </p:nvSpPr>
            <p:spPr>
              <a:xfrm>
                <a:off x="1129393" y="1491342"/>
                <a:ext cx="3233057" cy="1680483"/>
              </a:xfrm>
              <a:prstGeom prst="rect">
                <a:avLst/>
              </a:prstGeom>
              <a:solidFill>
                <a:srgbClr val="E2E5ED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268F9CA-06D9-4258-BA3B-F4114C82B6A7}"/>
                  </a:ext>
                </a:extLst>
              </p:cNvPr>
              <p:cNvSpPr/>
              <p:nvPr/>
            </p:nvSpPr>
            <p:spPr>
              <a:xfrm>
                <a:off x="1062718" y="703943"/>
                <a:ext cx="3233057" cy="711200"/>
              </a:xfrm>
              <a:prstGeom prst="rect">
                <a:avLst/>
              </a:prstGeom>
              <a:solidFill>
                <a:srgbClr val="4596CD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8A1915-B7C8-46BE-B58A-345D73F01578}"/>
                  </a:ext>
                </a:extLst>
              </p:cNvPr>
              <p:cNvSpPr/>
              <p:nvPr/>
            </p:nvSpPr>
            <p:spPr>
              <a:xfrm>
                <a:off x="1062718" y="1405617"/>
                <a:ext cx="3233057" cy="1680483"/>
              </a:xfrm>
              <a:prstGeom prst="rect">
                <a:avLst/>
              </a:prstGeom>
              <a:gradFill flip="none" rotWithShape="1">
                <a:gsLst>
                  <a:gs pos="85000">
                    <a:srgbClr val="E2E5ED"/>
                  </a:gs>
                  <a:gs pos="50000">
                    <a:srgbClr val="CFD3DD"/>
                  </a:gs>
                  <a:gs pos="0">
                    <a:srgbClr val="3C9BD5"/>
                  </a:gs>
                </a:gsLst>
                <a:path path="rect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3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1A6005-C60A-483D-BA57-F2A9A7A82C94}"/>
                </a:ext>
              </a:extLst>
            </p:cNvPr>
            <p:cNvSpPr txBox="1"/>
            <p:nvPr/>
          </p:nvSpPr>
          <p:spPr>
            <a:xfrm>
              <a:off x="8851741" y="3535882"/>
              <a:ext cx="288607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 </a:t>
              </a:r>
              <a:r>
                <a:rPr lang="en-US" altLang="ko-KR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: </a:t>
              </a:r>
              <a:r>
                <a:rPr lang="ko-KR" altLang="en-US" sz="2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한대우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520895-A713-47C1-9FE6-79905A44FB7E}"/>
                </a:ext>
              </a:extLst>
            </p:cNvPr>
            <p:cNvSpPr txBox="1"/>
            <p:nvPr/>
          </p:nvSpPr>
          <p:spPr>
            <a:xfrm>
              <a:off x="8767762" y="4233676"/>
              <a:ext cx="28860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수행 역할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전처리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데이터 </a:t>
              </a:r>
              <a:r>
                <a:rPr lang="ko-KR" altLang="en-US" sz="18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크롤링</a:t>
              </a:r>
              <a:endPara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탐색적 데이터 분석</a:t>
              </a:r>
            </a:p>
          </p:txBody>
        </p:sp>
      </p:grpSp>
      <p:pic>
        <p:nvPicPr>
          <p:cNvPr id="36" name="Picture 2" descr="썸네일 이미지">
            <a:extLst>
              <a:ext uri="{FF2B5EF4-FFF2-40B4-BE49-F238E27FC236}">
                <a16:creationId xmlns:a16="http://schemas.microsoft.com/office/drawing/2014/main" id="{31292BC8-5552-4843-BB17-EF8298602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4" r="14689"/>
          <a:stretch/>
        </p:blipFill>
        <p:spPr bwMode="auto">
          <a:xfrm>
            <a:off x="4241108" y="2185931"/>
            <a:ext cx="3705460" cy="28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16" y="0"/>
            <a:ext cx="9007407" cy="6858000"/>
          </a:xfrm>
          <a:prstGeom prst="rect">
            <a:avLst/>
          </a:prstGeom>
        </p:spPr>
      </p:pic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85366BF2-C152-4F9A-83A7-8EC4E01860E5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6)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 별</a:t>
            </a:r>
            <a:endParaRPr lang="en-US" altLang="ko-KR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데이터분포</a:t>
            </a: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8EC8731B-FF43-4507-8F6D-19D13990DF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e84733bb00_4_185"/>
          <p:cNvPicPr preferRelativeResize="0"/>
          <p:nvPr/>
        </p:nvPicPr>
        <p:blipFill rotWithShape="1">
          <a:blip r:embed="rId3">
            <a:alphaModFix/>
          </a:blip>
          <a:srcRect l="3100" r="8009"/>
          <a:stretch/>
        </p:blipFill>
        <p:spPr>
          <a:xfrm>
            <a:off x="5044521" y="561975"/>
            <a:ext cx="5709203" cy="566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98;ge84733bb00_17_99">
            <a:extLst>
              <a:ext uri="{FF2B5EF4-FFF2-40B4-BE49-F238E27FC236}">
                <a16:creationId xmlns:a16="http://schemas.microsoft.com/office/drawing/2014/main" id="{3BF3A34D-2430-43F3-88B9-8B613D4A0E07}"/>
              </a:ext>
            </a:extLst>
          </p:cNvPr>
          <p:cNvSpPr/>
          <p:nvPr/>
        </p:nvSpPr>
        <p:spPr>
          <a:xfrm rot="10800000" flipV="1">
            <a:off x="10239372" y="104734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VIF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Google Shape;398;ge84733bb00_17_99">
            <a:extLst>
              <a:ext uri="{FF2B5EF4-FFF2-40B4-BE49-F238E27FC236}">
                <a16:creationId xmlns:a16="http://schemas.microsoft.com/office/drawing/2014/main" id="{CEE4FA9B-4E10-46C5-91D5-1F1B3B8D8ED4}"/>
              </a:ext>
            </a:extLst>
          </p:cNvPr>
          <p:cNvSpPr/>
          <p:nvPr/>
        </p:nvSpPr>
        <p:spPr>
          <a:xfrm rot="10800000" flipV="1">
            <a:off x="3933824" y="1047346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Google Shape;398;ge84733bb00_17_99">
            <a:extLst>
              <a:ext uri="{FF2B5EF4-FFF2-40B4-BE49-F238E27FC236}">
                <a16:creationId xmlns:a16="http://schemas.microsoft.com/office/drawing/2014/main" id="{B2ACCE24-DDDE-4766-8F21-7DC60D417965}"/>
              </a:ext>
            </a:extLst>
          </p:cNvPr>
          <p:cNvSpPr/>
          <p:nvPr/>
        </p:nvSpPr>
        <p:spPr>
          <a:xfrm rot="10800000" flipV="1">
            <a:off x="3933824" y="1591805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Google Shape;398;ge84733bb00_17_99">
            <a:extLst>
              <a:ext uri="{FF2B5EF4-FFF2-40B4-BE49-F238E27FC236}">
                <a16:creationId xmlns:a16="http://schemas.microsoft.com/office/drawing/2014/main" id="{DAAC8D63-3669-456B-A08A-87246633D127}"/>
              </a:ext>
            </a:extLst>
          </p:cNvPr>
          <p:cNvSpPr/>
          <p:nvPr/>
        </p:nvSpPr>
        <p:spPr>
          <a:xfrm rot="10800000" flipV="1">
            <a:off x="3933823" y="2135413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Google Shape;398;ge84733bb00_17_99">
            <a:extLst>
              <a:ext uri="{FF2B5EF4-FFF2-40B4-BE49-F238E27FC236}">
                <a16:creationId xmlns:a16="http://schemas.microsoft.com/office/drawing/2014/main" id="{C38B7B5C-5E11-45D8-8592-9429E2A2A678}"/>
              </a:ext>
            </a:extLst>
          </p:cNvPr>
          <p:cNvSpPr/>
          <p:nvPr/>
        </p:nvSpPr>
        <p:spPr>
          <a:xfrm rot="10800000" flipV="1">
            <a:off x="3933823" y="2680066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Google Shape;398;ge84733bb00_17_99">
            <a:extLst>
              <a:ext uri="{FF2B5EF4-FFF2-40B4-BE49-F238E27FC236}">
                <a16:creationId xmlns:a16="http://schemas.microsoft.com/office/drawing/2014/main" id="{8AA7A954-A31F-47B4-8FF4-F941C2211C70}"/>
              </a:ext>
            </a:extLst>
          </p:cNvPr>
          <p:cNvSpPr/>
          <p:nvPr/>
        </p:nvSpPr>
        <p:spPr>
          <a:xfrm rot="10800000" flipV="1">
            <a:off x="3933822" y="3223481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398;ge84733bb00_17_99">
            <a:extLst>
              <a:ext uri="{FF2B5EF4-FFF2-40B4-BE49-F238E27FC236}">
                <a16:creationId xmlns:a16="http://schemas.microsoft.com/office/drawing/2014/main" id="{FC4D12C7-949F-490D-8020-7870EF328BDA}"/>
              </a:ext>
            </a:extLst>
          </p:cNvPr>
          <p:cNvSpPr/>
          <p:nvPr/>
        </p:nvSpPr>
        <p:spPr>
          <a:xfrm rot="10800000" flipV="1">
            <a:off x="3933822" y="3768134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배우값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Google Shape;398;ge84733bb00_17_99">
            <a:extLst>
              <a:ext uri="{FF2B5EF4-FFF2-40B4-BE49-F238E27FC236}">
                <a16:creationId xmlns:a16="http://schemas.microsoft.com/office/drawing/2014/main" id="{A59F1AE5-9F36-40A7-85FB-B6DEB2514FF3}"/>
              </a:ext>
            </a:extLst>
          </p:cNvPr>
          <p:cNvSpPr/>
          <p:nvPr/>
        </p:nvSpPr>
        <p:spPr>
          <a:xfrm rot="10800000" flipV="1">
            <a:off x="3933824" y="4311743"/>
            <a:ext cx="1111123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Google Shape;398;ge84733bb00_17_99">
            <a:extLst>
              <a:ext uri="{FF2B5EF4-FFF2-40B4-BE49-F238E27FC236}">
                <a16:creationId xmlns:a16="http://schemas.microsoft.com/office/drawing/2014/main" id="{06D577C1-CD8A-417D-897D-406F71CAFC0C}"/>
              </a:ext>
            </a:extLst>
          </p:cNvPr>
          <p:cNvSpPr/>
          <p:nvPr/>
        </p:nvSpPr>
        <p:spPr>
          <a:xfrm rot="10800000" flipV="1">
            <a:off x="3933820" y="4856590"/>
            <a:ext cx="1111123" cy="533071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Google Shape;398;ge84733bb00_17_99">
            <a:extLst>
              <a:ext uri="{FF2B5EF4-FFF2-40B4-BE49-F238E27FC236}">
                <a16:creationId xmlns:a16="http://schemas.microsoft.com/office/drawing/2014/main" id="{48AE0BCF-5036-422C-BF11-5CB917FADB4E}"/>
              </a:ext>
            </a:extLst>
          </p:cNvPr>
          <p:cNvSpPr/>
          <p:nvPr/>
        </p:nvSpPr>
        <p:spPr>
          <a:xfrm rot="10800000" flipV="1">
            <a:off x="3933400" y="5399185"/>
            <a:ext cx="1111122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Google Shape;398;ge84733bb00_17_99">
            <a:extLst>
              <a:ext uri="{FF2B5EF4-FFF2-40B4-BE49-F238E27FC236}">
                <a16:creationId xmlns:a16="http://schemas.microsoft.com/office/drawing/2014/main" id="{CAC54DE4-A945-4D8A-902C-F610A3C10BFD}"/>
              </a:ext>
            </a:extLst>
          </p:cNvPr>
          <p:cNvSpPr/>
          <p:nvPr/>
        </p:nvSpPr>
        <p:spPr>
          <a:xfrm rot="10800000" flipV="1">
            <a:off x="10239372" y="1588894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4.43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Google Shape;398;ge84733bb00_17_99">
            <a:extLst>
              <a:ext uri="{FF2B5EF4-FFF2-40B4-BE49-F238E27FC236}">
                <a16:creationId xmlns:a16="http://schemas.microsoft.com/office/drawing/2014/main" id="{A903615E-073B-476A-A617-327B5FFDCF45}"/>
              </a:ext>
            </a:extLst>
          </p:cNvPr>
          <p:cNvSpPr/>
          <p:nvPr/>
        </p:nvSpPr>
        <p:spPr>
          <a:xfrm rot="10800000" flipV="1">
            <a:off x="10239369" y="2148699"/>
            <a:ext cx="523878" cy="501196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3.91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Google Shape;398;ge84733bb00_17_99">
            <a:extLst>
              <a:ext uri="{FF2B5EF4-FFF2-40B4-BE49-F238E27FC236}">
                <a16:creationId xmlns:a16="http://schemas.microsoft.com/office/drawing/2014/main" id="{910569FD-2626-497B-BFA7-734070DEB8F5}"/>
              </a:ext>
            </a:extLst>
          </p:cNvPr>
          <p:cNvSpPr/>
          <p:nvPr/>
        </p:nvSpPr>
        <p:spPr>
          <a:xfrm rot="10800000" flipV="1">
            <a:off x="10240147" y="4855770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2.43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Google Shape;398;ge84733bb00_17_99">
            <a:extLst>
              <a:ext uri="{FF2B5EF4-FFF2-40B4-BE49-F238E27FC236}">
                <a16:creationId xmlns:a16="http://schemas.microsoft.com/office/drawing/2014/main" id="{F56D8F05-7FCD-4825-A370-B7508EF5BC2F}"/>
              </a:ext>
            </a:extLst>
          </p:cNvPr>
          <p:cNvSpPr/>
          <p:nvPr/>
        </p:nvSpPr>
        <p:spPr>
          <a:xfrm rot="10800000" flipV="1">
            <a:off x="10239372" y="2662240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1.26</a:t>
            </a:r>
          </a:p>
        </p:txBody>
      </p:sp>
      <p:sp>
        <p:nvSpPr>
          <p:cNvPr id="28" name="Google Shape;398;ge84733bb00_17_99">
            <a:extLst>
              <a:ext uri="{FF2B5EF4-FFF2-40B4-BE49-F238E27FC236}">
                <a16:creationId xmlns:a16="http://schemas.microsoft.com/office/drawing/2014/main" id="{63166C6E-67D6-45A7-A541-D07C1C981040}"/>
              </a:ext>
            </a:extLst>
          </p:cNvPr>
          <p:cNvSpPr/>
          <p:nvPr/>
        </p:nvSpPr>
        <p:spPr>
          <a:xfrm rot="10800000" flipV="1">
            <a:off x="10239369" y="320666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1.76</a:t>
            </a:r>
          </a:p>
        </p:txBody>
      </p:sp>
      <p:sp>
        <p:nvSpPr>
          <p:cNvPr id="29" name="Google Shape;398;ge84733bb00_17_99">
            <a:extLst>
              <a:ext uri="{FF2B5EF4-FFF2-40B4-BE49-F238E27FC236}">
                <a16:creationId xmlns:a16="http://schemas.microsoft.com/office/drawing/2014/main" id="{0BC09E41-0757-413A-8A01-902A61494313}"/>
              </a:ext>
            </a:extLst>
          </p:cNvPr>
          <p:cNvSpPr/>
          <p:nvPr/>
        </p:nvSpPr>
        <p:spPr>
          <a:xfrm rot="10800000" flipV="1">
            <a:off x="10241748" y="3760594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1.44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Google Shape;398;ge84733bb00_17_99">
            <a:extLst>
              <a:ext uri="{FF2B5EF4-FFF2-40B4-BE49-F238E27FC236}">
                <a16:creationId xmlns:a16="http://schemas.microsoft.com/office/drawing/2014/main" id="{8750B857-44B3-4134-B14E-18015698AAB0}"/>
              </a:ext>
            </a:extLst>
          </p:cNvPr>
          <p:cNvSpPr/>
          <p:nvPr/>
        </p:nvSpPr>
        <p:spPr>
          <a:xfrm rot="10800000" flipV="1">
            <a:off x="10239369" y="4308876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1.19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Google Shape;398;ge84733bb00_17_99">
            <a:extLst>
              <a:ext uri="{FF2B5EF4-FFF2-40B4-BE49-F238E27FC236}">
                <a16:creationId xmlns:a16="http://schemas.microsoft.com/office/drawing/2014/main" id="{39BE5210-243A-4E45-9498-EC58EBB323DA}"/>
              </a:ext>
            </a:extLst>
          </p:cNvPr>
          <p:cNvSpPr/>
          <p:nvPr/>
        </p:nvSpPr>
        <p:spPr>
          <a:xfrm rot="10800000" flipV="1">
            <a:off x="10239369" y="5399185"/>
            <a:ext cx="523878" cy="533890"/>
          </a:xfrm>
          <a:prstGeom prst="rect">
            <a:avLst/>
          </a:prstGeom>
          <a:solidFill>
            <a:srgbClr val="3F3F3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2.22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Google Shape;277;p4">
            <a:extLst>
              <a:ext uri="{FF2B5EF4-FFF2-40B4-BE49-F238E27FC236}">
                <a16:creationId xmlns:a16="http://schemas.microsoft.com/office/drawing/2014/main" id="{CCB0EE20-E6A6-4204-AD86-E8AA74B5B3D0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7) VIF &amp;</a:t>
            </a:r>
          </a:p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     Correlation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3" name="Google Shape;278;p4">
            <a:extLst>
              <a:ext uri="{FF2B5EF4-FFF2-40B4-BE49-F238E27FC236}">
                <a16:creationId xmlns:a16="http://schemas.microsoft.com/office/drawing/2014/main" id="{63DE392F-ECA9-4524-94A1-B0663261C6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51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8CE19C70-2168-4F47-BC63-EB04CF63A31C}"/>
              </a:ext>
            </a:extLst>
          </p:cNvPr>
          <p:cNvSpPr/>
          <p:nvPr/>
        </p:nvSpPr>
        <p:spPr>
          <a:xfrm>
            <a:off x="8510808" y="392731"/>
            <a:ext cx="1780874" cy="469359"/>
          </a:xfrm>
          <a:prstGeom prst="mathMultiply">
            <a:avLst/>
          </a:prstGeom>
          <a:solidFill>
            <a:srgbClr val="EB7B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Google Shape;389;ge84733bb00_17_99">
            <a:extLst>
              <a:ext uri="{FF2B5EF4-FFF2-40B4-BE49-F238E27FC236}">
                <a16:creationId xmlns:a16="http://schemas.microsoft.com/office/drawing/2014/main" id="{64BF233B-82B6-459D-AE06-3E460FB70B52}"/>
              </a:ext>
            </a:extLst>
          </p:cNvPr>
          <p:cNvSpPr txBox="1">
            <a:spLocks/>
          </p:cNvSpPr>
          <p:nvPr/>
        </p:nvSpPr>
        <p:spPr>
          <a:xfrm>
            <a:off x="4062332" y="2213084"/>
            <a:ext cx="186767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forward</a:t>
            </a:r>
          </a:p>
        </p:txBody>
      </p:sp>
      <p:sp>
        <p:nvSpPr>
          <p:cNvPr id="15" name="Google Shape;389;ge84733bb00_17_99">
            <a:extLst>
              <a:ext uri="{FF2B5EF4-FFF2-40B4-BE49-F238E27FC236}">
                <a16:creationId xmlns:a16="http://schemas.microsoft.com/office/drawing/2014/main" id="{7742B51C-9DA5-4DA6-A2E7-24B1466A5F79}"/>
              </a:ext>
            </a:extLst>
          </p:cNvPr>
          <p:cNvSpPr txBox="1">
            <a:spLocks/>
          </p:cNvSpPr>
          <p:nvPr/>
        </p:nvSpPr>
        <p:spPr>
          <a:xfrm>
            <a:off x="4062332" y="3680984"/>
            <a:ext cx="234315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backward</a:t>
            </a:r>
          </a:p>
        </p:txBody>
      </p:sp>
      <p:sp>
        <p:nvSpPr>
          <p:cNvPr id="16" name="Google Shape;389;ge84733bb00_17_99">
            <a:extLst>
              <a:ext uri="{FF2B5EF4-FFF2-40B4-BE49-F238E27FC236}">
                <a16:creationId xmlns:a16="http://schemas.microsoft.com/office/drawing/2014/main" id="{F9EE925E-E35D-4F38-9245-0145A3C8EFB3}"/>
              </a:ext>
            </a:extLst>
          </p:cNvPr>
          <p:cNvSpPr txBox="1">
            <a:spLocks/>
          </p:cNvSpPr>
          <p:nvPr/>
        </p:nvSpPr>
        <p:spPr>
          <a:xfrm>
            <a:off x="4062332" y="5120309"/>
            <a:ext cx="2103120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00000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lfa Slab One" panose="020B0600000101010101" charset="0"/>
              </a:rPr>
              <a:t>stepwise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672E1C-60E5-42D2-A14B-9C001CD6A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3503431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AIC=539672.1 </a:t>
            </a:r>
            <a:endParaRPr lang="en-US" altLang="ko-KR" sz="1600" dirty="0">
              <a:solidFill>
                <a:srgbClr val="33333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~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상영횟수 + 등급 + 장르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리뷰평가자수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7D626A9E-FDFE-46DF-95F3-539C75E73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2070958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Step: AIC=539672.1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AC01-03B9-4A7B-8D8D-14D36A3513F1}"/>
              </a:ext>
            </a:extLst>
          </p:cNvPr>
          <p:cNvSpPr txBox="1"/>
          <p:nvPr/>
        </p:nvSpPr>
        <p:spPr>
          <a:xfrm>
            <a:off x="3712028" y="455143"/>
            <a:ext cx="803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전체모형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대표국적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</a:p>
          <a:p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DDB30FAD-39E4-466C-AB23-B5E449008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684" y="4938379"/>
            <a:ext cx="3933824" cy="1048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Step: AIC=539672.1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누적관객수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스크린수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상영횟수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등급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장르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감독값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배급사값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배우합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별점평가자수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리뷰평가자수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450E43-F566-493E-925D-BDD74463F23D}"/>
              </a:ext>
            </a:extLst>
          </p:cNvPr>
          <p:cNvSpPr/>
          <p:nvPr/>
        </p:nvSpPr>
        <p:spPr>
          <a:xfrm>
            <a:off x="3635829" y="326571"/>
            <a:ext cx="8153400" cy="9050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277;p4">
            <a:extLst>
              <a:ext uri="{FF2B5EF4-FFF2-40B4-BE49-F238E27FC236}">
                <a16:creationId xmlns:a16="http://schemas.microsoft.com/office/drawing/2014/main" id="{7E9F85F9-89B3-4B88-906D-C5DD0FBBE97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8)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변수선택법</a:t>
            </a:r>
          </a:p>
        </p:txBody>
      </p:sp>
      <p:sp>
        <p:nvSpPr>
          <p:cNvPr id="17" name="Google Shape;278;p4">
            <a:extLst>
              <a:ext uri="{FF2B5EF4-FFF2-40B4-BE49-F238E27FC236}">
                <a16:creationId xmlns:a16="http://schemas.microsoft.com/office/drawing/2014/main" id="{8364BD54-6133-4A65-886E-6F3DC1CBF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0703F7-350F-4A3B-9913-7A4DD48A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2" y="2549547"/>
            <a:ext cx="3446802" cy="19716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7F294A-A441-4D92-B793-ECD93BF3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75" y="400148"/>
            <a:ext cx="3489977" cy="1986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84FA51-32C7-42FC-B77B-1E67ED9CA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966" y="4688551"/>
            <a:ext cx="3453998" cy="19932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A868BA-0626-4A81-B9DE-7ADF1D9B7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62" b="85734"/>
          <a:stretch/>
        </p:blipFill>
        <p:spPr>
          <a:xfrm>
            <a:off x="5147925" y="232801"/>
            <a:ext cx="2261277" cy="464298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BD012B-2E50-4CBC-B2B5-81516DBD3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58" b="86395"/>
          <a:stretch/>
        </p:blipFill>
        <p:spPr>
          <a:xfrm>
            <a:off x="5147925" y="2340497"/>
            <a:ext cx="2383427" cy="464400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9D755BD-A5D6-42BF-AC00-5ABBD8C3ED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76" b="86027"/>
          <a:stretch/>
        </p:blipFill>
        <p:spPr>
          <a:xfrm>
            <a:off x="5147925" y="4487079"/>
            <a:ext cx="2276291" cy="464400"/>
          </a:xfrm>
          <a:prstGeom prst="rect">
            <a:avLst/>
          </a:prstGeom>
          <a:ln w="25400">
            <a:solidFill>
              <a:srgbClr val="EB7B85"/>
            </a:solidFill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36CAC89-23A7-448A-B42A-113E54623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89093"/>
              </p:ext>
            </p:extLst>
          </p:nvPr>
        </p:nvGraphicFramePr>
        <p:xfrm>
          <a:off x="7771434" y="262842"/>
          <a:ext cx="3884271" cy="1336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4625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AA3236-9D1B-4145-86BB-8540F1F28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003335"/>
              </p:ext>
            </p:extLst>
          </p:nvPr>
        </p:nvGraphicFramePr>
        <p:xfrm>
          <a:off x="7771433" y="2340497"/>
          <a:ext cx="3884271" cy="138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514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b="1" dirty="0" err="1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b="1" dirty="0" err="1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평가자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EF4E4EEE-2B6A-4A75-AC1D-2B3E67BC1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694376"/>
              </p:ext>
            </p:extLst>
          </p:nvPr>
        </p:nvGraphicFramePr>
        <p:xfrm>
          <a:off x="7771432" y="4417953"/>
          <a:ext cx="3884271" cy="139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71">
                  <a:extLst>
                    <a:ext uri="{9D8B030D-6E8A-4147-A177-3AD203B41FA5}">
                      <a16:colId xmlns:a16="http://schemas.microsoft.com/office/drawing/2014/main" val="1771270627"/>
                    </a:ext>
                  </a:extLst>
                </a:gridCol>
              </a:tblGrid>
              <a:tr h="5206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93799"/>
                  </a:ext>
                </a:extLst>
              </a:tr>
              <a:tr h="8736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평가자 수 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rgbClr val="EB7B8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 평가자수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159512"/>
                  </a:ext>
                </a:extLst>
              </a:tr>
            </a:tbl>
          </a:graphicData>
        </a:graphic>
      </p:graphicFrame>
      <p:sp>
        <p:nvSpPr>
          <p:cNvPr id="13" name="Google Shape;277;p4">
            <a:extLst>
              <a:ext uri="{FF2B5EF4-FFF2-40B4-BE49-F238E27FC236}">
                <a16:creationId xmlns:a16="http://schemas.microsoft.com/office/drawing/2014/main" id="{B0803157-6E1D-4DD1-BBB9-4FA0C0CF2E41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9) R-Square</a:t>
            </a:r>
            <a:endParaRPr lang="ko-KR" altLang="en-US" sz="2500" b="1" dirty="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4" name="Google Shape;278;p4">
            <a:extLst>
              <a:ext uri="{FF2B5EF4-FFF2-40B4-BE49-F238E27FC236}">
                <a16:creationId xmlns:a16="http://schemas.microsoft.com/office/drawing/2014/main" id="{583DFEBB-8E07-46C6-8CF6-E9CE864C0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808328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837A3CAC-6898-4730-AD63-D0DA6B724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51"/>
          <a:stretch/>
        </p:blipFill>
        <p:spPr>
          <a:xfrm>
            <a:off x="2967421" y="343701"/>
            <a:ext cx="9130136" cy="6514299"/>
          </a:xfrm>
          <a:prstGeom prst="rect">
            <a:avLst/>
          </a:prstGeom>
        </p:spPr>
      </p:pic>
      <p:sp>
        <p:nvSpPr>
          <p:cNvPr id="5" name="Google Shape;277;p4">
            <a:extLst>
              <a:ext uri="{FF2B5EF4-FFF2-40B4-BE49-F238E27FC236}">
                <a16:creationId xmlns:a16="http://schemas.microsoft.com/office/drawing/2014/main" id="{61D3E4AD-D93D-48A5-88D7-58A3EB3268E9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10)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변수 설명력</a:t>
            </a:r>
          </a:p>
        </p:txBody>
      </p:sp>
      <p:sp>
        <p:nvSpPr>
          <p:cNvPr id="6" name="Google Shape;278;p4">
            <a:extLst>
              <a:ext uri="{FF2B5EF4-FFF2-40B4-BE49-F238E27FC236}">
                <a16:creationId xmlns:a16="http://schemas.microsoft.com/office/drawing/2014/main" id="{85C0F017-04A4-42E6-B17D-2894CFA4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3. EDA &amp;  </a:t>
            </a:r>
            <a:r>
              <a:rPr lang="en-US" altLang="ko-KR" sz="24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449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9A462-9A83-4481-AA06-1392AD702F8C}"/>
              </a:ext>
            </a:extLst>
          </p:cNvPr>
          <p:cNvSpPr/>
          <p:nvPr/>
        </p:nvSpPr>
        <p:spPr>
          <a:xfrm>
            <a:off x="909671" y="1289998"/>
            <a:ext cx="2425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데이터 형식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B46F0E-1972-40B0-A918-E758D5E6F480}"/>
              </a:ext>
            </a:extLst>
          </p:cNvPr>
          <p:cNvGrpSpPr/>
          <p:nvPr/>
        </p:nvGrpSpPr>
        <p:grpSpPr>
          <a:xfrm>
            <a:off x="483372" y="1885038"/>
            <a:ext cx="11225255" cy="4385791"/>
            <a:chOff x="623887" y="1109662"/>
            <a:chExt cx="10944225" cy="397169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608F74-13A3-414F-9881-0746E4AC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173"/>
            <a:stretch/>
          </p:blipFill>
          <p:spPr>
            <a:xfrm>
              <a:off x="623887" y="1109662"/>
              <a:ext cx="10944225" cy="198662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D6788C9-5C65-4071-9C22-D4DF0A790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173"/>
            <a:stretch/>
          </p:blipFill>
          <p:spPr>
            <a:xfrm>
              <a:off x="623887" y="3094733"/>
              <a:ext cx="10944225" cy="1986623"/>
            </a:xfrm>
            <a:prstGeom prst="rect">
              <a:avLst/>
            </a:prstGeom>
          </p:spPr>
        </p:pic>
      </p:grpSp>
      <p:sp>
        <p:nvSpPr>
          <p:cNvPr id="9" name="Google Shape;389;ge84733bb00_17_99">
            <a:extLst>
              <a:ext uri="{FF2B5EF4-FFF2-40B4-BE49-F238E27FC236}">
                <a16:creationId xmlns:a16="http://schemas.microsoft.com/office/drawing/2014/main" id="{E973C583-63C8-4AF1-8817-BE3EAC7C1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3.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 </a:t>
            </a:r>
            <a:r>
              <a:rPr lang="en-US" altLang="ko-KR" sz="32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Preprocessing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70958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394;ge84733bb00_17_99">
            <a:extLst>
              <a:ext uri="{FF2B5EF4-FFF2-40B4-BE49-F238E27FC236}">
                <a16:creationId xmlns:a16="http://schemas.microsoft.com/office/drawing/2014/main" id="{54BC5500-D6AF-4AB6-A0EF-7861B14731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1" y="621712"/>
            <a:ext cx="3849290" cy="5614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9F3367-C512-476C-83E8-6AA6B0265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002039"/>
              </p:ext>
            </p:extLst>
          </p:nvPr>
        </p:nvGraphicFramePr>
        <p:xfrm>
          <a:off x="3362325" y="621712"/>
          <a:ext cx="4267200" cy="5614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356285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909444045"/>
                    </a:ext>
                  </a:extLst>
                </a:gridCol>
              </a:tblGrid>
              <a:tr h="4678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어벤져스</a:t>
                      </a:r>
                      <a:r>
                        <a:rPr lang="ko-KR" altLang="en-US" sz="2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2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: </a:t>
                      </a:r>
                      <a:r>
                        <a:rPr lang="ko-KR" altLang="en-US" sz="22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엔드게임</a:t>
                      </a:r>
                      <a:endParaRPr lang="ko-KR" altLang="en-US" sz="22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67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37089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누적관객수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13977602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53741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스크린수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2835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893149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상영횟수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246433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560416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이상관람가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766197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액션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281800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9955646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9338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배우값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22102634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440010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배급사값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2880132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59121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9.38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609915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별점평가자수</a:t>
                      </a:r>
                      <a:endParaRPr lang="ko-KR" altLang="en-US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69186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263251"/>
                  </a:ext>
                </a:extLst>
              </a:tr>
              <a:tr h="467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리뷰평가자수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995552"/>
                  </a:ext>
                </a:extLst>
              </a:tr>
            </a:tbl>
          </a:graphicData>
        </a:graphic>
      </p:graphicFrame>
      <p:sp>
        <p:nvSpPr>
          <p:cNvPr id="8" name="Google Shape;277;p4">
            <a:extLst>
              <a:ext uri="{FF2B5EF4-FFF2-40B4-BE49-F238E27FC236}">
                <a16:creationId xmlns:a16="http://schemas.microsoft.com/office/drawing/2014/main" id="{57E8045E-CC1F-4DBD-B1B4-4FBE351E7327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altLang="ko-KR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ko-KR" altLang="en-US" sz="2500" b="1" dirty="0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Nanum Gothic"/>
                <a:sym typeface="Nanum Gothic"/>
              </a:rPr>
              <a:t>데이터 구성</a:t>
            </a:r>
          </a:p>
        </p:txBody>
      </p:sp>
      <p:sp>
        <p:nvSpPr>
          <p:cNvPr id="10" name="Google Shape;278;p4">
            <a:extLst>
              <a:ext uri="{FF2B5EF4-FFF2-40B4-BE49-F238E27FC236}">
                <a16:creationId xmlns:a16="http://schemas.microsoft.com/office/drawing/2014/main" id="{F448B06A-B78C-40B9-AD16-869A6BC04638}"/>
              </a:ext>
            </a:extLst>
          </p:cNvPr>
          <p:cNvSpPr txBox="1">
            <a:spLocks/>
          </p:cNvSpPr>
          <p:nvPr/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>
              <a:lnSpc>
                <a:spcPct val="115000"/>
              </a:lnSpc>
              <a:buSzPts val="3000"/>
            </a:pPr>
            <a:r>
              <a:rPr lang="en-US" altLang="ko-KR" sz="28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4. Machine</a:t>
            </a:r>
          </a:p>
          <a:p>
            <a:pPr marL="495300">
              <a:lnSpc>
                <a:spcPct val="115000"/>
              </a:lnSpc>
              <a:buSzPts val="3000"/>
            </a:pPr>
            <a:r>
              <a:rPr lang="en-US" sz="2800" b="0" dirty="0">
                <a:solidFill>
                  <a:schemeClr val="bg1"/>
                </a:solidFill>
                <a:latin typeface="Alfa Slab One"/>
                <a:sym typeface="Alfa Slab One"/>
              </a:rPr>
              <a:t>    Learning</a:t>
            </a:r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89;ge84733bb00_17_99">
            <a:extLst>
              <a:ext uri="{FF2B5EF4-FFF2-40B4-BE49-F238E27FC236}">
                <a16:creationId xmlns:a16="http://schemas.microsoft.com/office/drawing/2014/main" id="{6D3A763D-BFCB-4B14-86D8-9509029A87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02FAC2-79CF-4C2D-9B3D-DD0D961EEB51}"/>
              </a:ext>
            </a:extLst>
          </p:cNvPr>
          <p:cNvSpPr/>
          <p:nvPr/>
        </p:nvSpPr>
        <p:spPr>
          <a:xfrm>
            <a:off x="909671" y="1289998"/>
            <a:ext cx="2501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연도별 영화 데이터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0" y="1885038"/>
            <a:ext cx="12192000" cy="49729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altLang="ko-KR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528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3" y="2382397"/>
            <a:ext cx="8092456" cy="4087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0677" y="2043843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연도별 관객수 증감 추이</a:t>
            </a:r>
          </a:p>
        </p:txBody>
      </p:sp>
      <p:sp>
        <p:nvSpPr>
          <p:cNvPr id="12" name="번개 11"/>
          <p:cNvSpPr/>
          <p:nvPr/>
        </p:nvSpPr>
        <p:spPr>
          <a:xfrm rot="5644066">
            <a:off x="8409498" y="2305122"/>
            <a:ext cx="2175033" cy="3535770"/>
          </a:xfrm>
          <a:prstGeom prst="lightningBolt">
            <a:avLst/>
          </a:prstGeom>
          <a:solidFill>
            <a:srgbClr val="08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29818" y="2601193"/>
            <a:ext cx="274786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226,678,777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b="1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COVID-19</a:t>
            </a:r>
          </a:p>
          <a:p>
            <a:pPr algn="ctr"/>
            <a:endParaRPr lang="en-US" altLang="ko-KR" sz="2400" dirty="0">
              <a:solidFill>
                <a:srgbClr val="EF7D8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59,524,093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32,163,118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관객수 약 </a:t>
            </a:r>
            <a:r>
              <a:rPr lang="en-US" altLang="ko-KR" sz="2400" dirty="0">
                <a:solidFill>
                  <a:srgbClr val="EF7D8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27681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E94860-F629-48A0-B20C-70B9418D3691}"/>
              </a:ext>
            </a:extLst>
          </p:cNvPr>
          <p:cNvSpPr/>
          <p:nvPr/>
        </p:nvSpPr>
        <p:spPr>
          <a:xfrm>
            <a:off x="909671" y="1289998"/>
            <a:ext cx="17347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3) 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보정</a:t>
            </a:r>
          </a:p>
        </p:txBody>
      </p:sp>
      <p:sp>
        <p:nvSpPr>
          <p:cNvPr id="636" name="Google Shape;636;ge8485c1df4_3_96"/>
          <p:cNvSpPr/>
          <p:nvPr/>
        </p:nvSpPr>
        <p:spPr>
          <a:xfrm>
            <a:off x="-9509" y="1885038"/>
            <a:ext cx="12192000" cy="5014547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0E52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BAD3B8-326A-4881-AB93-2AA4FB0B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58" y="2541601"/>
            <a:ext cx="5769313" cy="360962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F49161C-9F6B-4A63-98C5-6D3F5DF5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7638">
            <a:off x="522061" y="4862734"/>
            <a:ext cx="5598555" cy="71305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9C59B0B-A1CB-4F68-AA22-9F4349A83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3023">
            <a:off x="1489043" y="3086527"/>
            <a:ext cx="3887598" cy="709224"/>
          </a:xfrm>
          <a:prstGeom prst="rect">
            <a:avLst/>
          </a:prstGeom>
        </p:spPr>
      </p:pic>
      <p:sp>
        <p:nvSpPr>
          <p:cNvPr id="12" name="Google Shape;342;gead0661749_0_83">
            <a:extLst>
              <a:ext uri="{FF2B5EF4-FFF2-40B4-BE49-F238E27FC236}">
                <a16:creationId xmlns:a16="http://schemas.microsoft.com/office/drawing/2014/main" id="{2C8975E9-AD63-4E91-8FFA-B1F528D4FDB7}"/>
              </a:ext>
            </a:extLst>
          </p:cNvPr>
          <p:cNvSpPr txBox="1">
            <a:spLocks/>
          </p:cNvSpPr>
          <p:nvPr/>
        </p:nvSpPr>
        <p:spPr>
          <a:xfrm>
            <a:off x="6495126" y="3027132"/>
            <a:ext cx="5396771" cy="144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사회적 거리두기 추진</a:t>
            </a:r>
            <a:r>
              <a:rPr lang="en-US" altLang="ko-KR" sz="1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(2.29~)</a:t>
            </a:r>
          </a:p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이 후 극장 내 </a:t>
            </a:r>
            <a:r>
              <a:rPr lang="ko-KR" altLang="en-US" sz="2700" b="1" dirty="0">
                <a:solidFill>
                  <a:srgbClr val="0C467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좌석간 거리두기 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</a:t>
            </a:r>
            <a:endParaRPr lang="en-US" altLang="ko-KR" sz="2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/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 </a:t>
            </a:r>
            <a:r>
              <a:rPr lang="ko-KR" altLang="en-US" sz="22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가용률</a:t>
            </a:r>
            <a:r>
              <a:rPr lang="ko-KR" altLang="en-US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70% -&gt; 60% -&gt; </a:t>
            </a:r>
            <a:r>
              <a:rPr lang="en-US" altLang="ko-KR" sz="2200" dirty="0">
                <a:solidFill>
                  <a:srgbClr val="EB7B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en-US" altLang="ko-KR" sz="22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%)</a:t>
            </a:r>
          </a:p>
        </p:txBody>
      </p:sp>
      <p:sp>
        <p:nvSpPr>
          <p:cNvPr id="15" name="Google Shape;342;gead0661749_0_83">
            <a:extLst>
              <a:ext uri="{FF2B5EF4-FFF2-40B4-BE49-F238E27FC236}">
                <a16:creationId xmlns:a16="http://schemas.microsoft.com/office/drawing/2014/main" id="{09AAC627-E909-40D5-BEEA-1269355321EA}"/>
              </a:ext>
            </a:extLst>
          </p:cNvPr>
          <p:cNvSpPr txBox="1">
            <a:spLocks/>
          </p:cNvSpPr>
          <p:nvPr/>
        </p:nvSpPr>
        <p:spPr>
          <a:xfrm>
            <a:off x="6678102" y="4561140"/>
            <a:ext cx="4430467" cy="131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US" altLang="ko-KR" sz="28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Test data Pred</a:t>
            </a:r>
            <a:r>
              <a:rPr lang="en-US" altLang="ko-KR" sz="2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b="1" dirty="0" err="1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예측값</a:t>
            </a:r>
            <a:r>
              <a:rPr lang="en-US" altLang="ko-KR" sz="2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en-US" altLang="ko-KR" sz="30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÷ </a:t>
            </a:r>
            <a:r>
              <a:rPr lang="en-US" altLang="ko-KR" sz="3500" b="1" dirty="0">
                <a:solidFill>
                  <a:srgbClr val="0B417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17" name="Google Shape;342;gead0661749_0_83">
            <a:extLst>
              <a:ext uri="{FF2B5EF4-FFF2-40B4-BE49-F238E27FC236}">
                <a16:creationId xmlns:a16="http://schemas.microsoft.com/office/drawing/2014/main" id="{3877FD01-36C7-4F0B-9481-4E3C96F3B1C8}"/>
              </a:ext>
            </a:extLst>
          </p:cNvPr>
          <p:cNvSpPr txBox="1">
            <a:spLocks/>
          </p:cNvSpPr>
          <p:nvPr/>
        </p:nvSpPr>
        <p:spPr>
          <a:xfrm>
            <a:off x="-174786" y="1891942"/>
            <a:ext cx="5977127" cy="58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font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기사 출처 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연합뉴스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(2020-08-20)</a:t>
            </a:r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이코노믹</a:t>
            </a:r>
            <a:r>
              <a:rPr lang="ko-KR" altLang="en-US" sz="12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리뷰 </a:t>
            </a:r>
            <a:r>
              <a:rPr lang="en-US" altLang="ko-KR" sz="9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b="0" i="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노성인 기자 </a:t>
            </a:r>
            <a:r>
              <a:rPr lang="en-US" altLang="ko-KR" sz="900" b="0" i="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2021.02.2)</a:t>
            </a:r>
          </a:p>
        </p:txBody>
      </p:sp>
      <p:sp>
        <p:nvSpPr>
          <p:cNvPr id="11" name="Google Shape;389;ge84733bb00_17_99">
            <a:extLst>
              <a:ext uri="{FF2B5EF4-FFF2-40B4-BE49-F238E27FC236}">
                <a16:creationId xmlns:a16="http://schemas.microsoft.com/office/drawing/2014/main" id="{66E59003-C41A-4FC1-AA19-F44557713B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23651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84733bb00_4_0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79" name="Google Shape;479;ge84733bb00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7038" y="1949568"/>
            <a:ext cx="4965151" cy="353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e84733bb00_4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503" y="1949568"/>
            <a:ext cx="5602233" cy="35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e84733bb00_4_0"/>
          <p:cNvSpPr txBox="1">
            <a:spLocks noGrp="1"/>
          </p:cNvSpPr>
          <p:nvPr>
            <p:ph type="title"/>
          </p:nvPr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None/>
            </a:pPr>
            <a:r>
              <a:rPr lang="en-US" sz="20000" dirty="0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dirty="0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82" name="Google Shape;482;ge84733bb00_4_0"/>
          <p:cNvSpPr txBox="1"/>
          <p:nvPr/>
        </p:nvSpPr>
        <p:spPr>
          <a:xfrm>
            <a:off x="335238" y="1661849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483" name="Google Shape;483;ge84733bb00_4_0"/>
          <p:cNvSpPr txBox="1"/>
          <p:nvPr/>
        </p:nvSpPr>
        <p:spPr>
          <a:xfrm>
            <a:off x="6096000" y="1661850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484" name="Google Shape;484;ge84733bb00_4_0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485" name="Google Shape;485;ge84733bb00_4_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6" name="Google Shape;486;ge84733bb00_4_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7" name="Google Shape;487;ge84733bb00_4_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 dirty="0" err="1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</a:t>
              </a:r>
              <a:r>
                <a:rPr lang="en-US" sz="1500" b="1" i="0" u="none" strike="noStrike" cap="none" dirty="0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 값 </a:t>
              </a:r>
              <a:endParaRPr sz="1500" b="1" i="0" u="none" strike="noStrike" cap="none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88" name="Google Shape;488;ge84733bb00_4_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489" name="Google Shape;489;ge84733bb00_4_0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490" name="Google Shape;490;ge84733bb00_4_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1" name="Google Shape;491;ge84733bb00_4_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2" name="Google Shape;492;ge84733bb00_4_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493" name="Google Shape;493;ge84733bb00_4_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494" name="Google Shape;494;ge84733bb00_4_0"/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5" name="Google Shape;495;ge84733bb00_4_0"/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496" name="Google Shape;496;ge84733bb00_4_0"/>
          <p:cNvSpPr txBox="1"/>
          <p:nvPr/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Font typeface="Arial"/>
              <a:buNone/>
            </a:pPr>
            <a:r>
              <a:rPr lang="en-US" sz="50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Linear Regression</a:t>
            </a:r>
            <a:endParaRPr sz="5000" i="0" u="none" strike="noStrike" cap="none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529E03E-D3A6-47B0-8226-D69398E25A43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7" name="그래픽 6" descr="톱니바퀴 윤곽선">
              <a:extLst>
                <a:ext uri="{FF2B5EF4-FFF2-40B4-BE49-F238E27FC236}">
                  <a16:creationId xmlns:a16="http://schemas.microsoft.com/office/drawing/2014/main" id="{84E66BC4-5F99-4D2B-B9A8-BD78207A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5" name="그래픽 4" descr="톱니바퀴 단색으로 채워진">
              <a:extLst>
                <a:ext uri="{FF2B5EF4-FFF2-40B4-BE49-F238E27FC236}">
                  <a16:creationId xmlns:a16="http://schemas.microsoft.com/office/drawing/2014/main" id="{48685E54-72FF-491F-8898-5BFABD46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7;gead0661749_5_49">
            <a:extLst>
              <a:ext uri="{FF2B5EF4-FFF2-40B4-BE49-F238E27FC236}">
                <a16:creationId xmlns:a16="http://schemas.microsoft.com/office/drawing/2014/main" id="{89D00795-E789-4DE1-B506-EEE81AE58ACE}"/>
              </a:ext>
            </a:extLst>
          </p:cNvPr>
          <p:cNvSpPr txBox="1">
            <a:spLocks/>
          </p:cNvSpPr>
          <p:nvPr/>
        </p:nvSpPr>
        <p:spPr>
          <a:xfrm>
            <a:off x="550316" y="522583"/>
            <a:ext cx="3209175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프로젝트 주제</a:t>
            </a:r>
            <a:endParaRPr lang="en-US" sz="3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20" name="Google Shape;447;gead0661749_5_49">
            <a:extLst>
              <a:ext uri="{FF2B5EF4-FFF2-40B4-BE49-F238E27FC236}">
                <a16:creationId xmlns:a16="http://schemas.microsoft.com/office/drawing/2014/main" id="{57AE3335-E440-47D0-A1C2-5619B575BC71}"/>
              </a:ext>
            </a:extLst>
          </p:cNvPr>
          <p:cNvSpPr txBox="1">
            <a:spLocks/>
          </p:cNvSpPr>
          <p:nvPr/>
        </p:nvSpPr>
        <p:spPr>
          <a:xfrm>
            <a:off x="1323948" y="4038237"/>
            <a:ext cx="10086975" cy="217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국내 영화 시장의 규모와 수요 및 소비 경향을 파악할 수 있음</a:t>
            </a:r>
            <a:endParaRPr lang="en-US" altLang="ko-KR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흥행 예측 모델이 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개봉 전</a:t>
            </a:r>
            <a:r>
              <a:rPr lang="en-US" altLang="ko-KR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/</a:t>
            </a:r>
            <a:r>
              <a:rPr lang="ko-KR" altLang="en-US" sz="2000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후 의사결정에 </a:t>
            </a: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긍정적 역할을 기대</a:t>
            </a:r>
            <a:endParaRPr lang="en-US" altLang="ko-KR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국내 영화 산업의 경쟁력과 신성장 동력의 탐색 기회 제공</a:t>
            </a:r>
            <a:endParaRPr lang="en-US" sz="20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21" name="Google Shape;447;gead0661749_5_49">
            <a:extLst>
              <a:ext uri="{FF2B5EF4-FFF2-40B4-BE49-F238E27FC236}">
                <a16:creationId xmlns:a16="http://schemas.microsoft.com/office/drawing/2014/main" id="{7FD89F3E-F88C-4003-8764-E4CD2A5AD09B}"/>
              </a:ext>
            </a:extLst>
          </p:cNvPr>
          <p:cNvSpPr txBox="1">
            <a:spLocks/>
          </p:cNvSpPr>
          <p:nvPr/>
        </p:nvSpPr>
        <p:spPr>
          <a:xfrm>
            <a:off x="550316" y="3354607"/>
            <a:ext cx="5695200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목적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(</a:t>
            </a:r>
            <a:r>
              <a:rPr lang="ko-KR" altLang="en-US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비즈니스 기획 의도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)</a:t>
            </a:r>
            <a:endParaRPr lang="en-US" sz="2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539708-5961-4699-8BF0-12520F7AB6F6}"/>
              </a:ext>
            </a:extLst>
          </p:cNvPr>
          <p:cNvGrpSpPr/>
          <p:nvPr/>
        </p:nvGrpSpPr>
        <p:grpSpPr>
          <a:xfrm>
            <a:off x="1323949" y="1426129"/>
            <a:ext cx="10086975" cy="1514160"/>
            <a:chOff x="1558841" y="1674855"/>
            <a:chExt cx="10086975" cy="1514160"/>
          </a:xfrm>
        </p:grpSpPr>
        <p:sp>
          <p:nvSpPr>
            <p:cNvPr id="17" name="Google Shape;447;gead0661749_5_49">
              <a:extLst>
                <a:ext uri="{FF2B5EF4-FFF2-40B4-BE49-F238E27FC236}">
                  <a16:creationId xmlns:a16="http://schemas.microsoft.com/office/drawing/2014/main" id="{157E2D72-6111-4400-A8B2-3F356CFE5CDA}"/>
                </a:ext>
              </a:extLst>
            </p:cNvPr>
            <p:cNvSpPr txBox="1">
              <a:spLocks/>
            </p:cNvSpPr>
            <p:nvPr/>
          </p:nvSpPr>
          <p:spPr>
            <a:xfrm>
              <a:off x="1558841" y="1674855"/>
              <a:ext cx="10086975" cy="1514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6350">
                <a:lnSpc>
                  <a:spcPct val="120000"/>
                </a:lnSpc>
                <a:buClr>
                  <a:schemeClr val="lt1"/>
                </a:buClr>
                <a:buSzPts val="3500"/>
              </a:pP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국내 개봉 영화 </a:t>
              </a:r>
              <a:r>
                <a:rPr lang="en-US" altLang="ko-KR" sz="2400" dirty="0" err="1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Box_Office</a:t>
              </a:r>
              <a:r>
                <a:rPr lang="en-US" altLang="ko-KR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 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데이터를 활용한</a:t>
              </a:r>
              <a:endParaRPr lang="en-US" altLang="ko-KR" sz="2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endParaRPr>
            </a:p>
            <a:p>
              <a:pPr marL="6350">
                <a:lnSpc>
                  <a:spcPct val="120000"/>
                </a:lnSpc>
                <a:buClr>
                  <a:schemeClr val="lt1"/>
                </a:buClr>
                <a:buSzPts val="3500"/>
              </a:pPr>
              <a:r>
                <a:rPr lang="en-US" altLang="ko-KR" sz="2400" dirty="0" err="1">
                  <a:solidFill>
                    <a:srgbClr val="EF7D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Data_Analysis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와 흥행 예측 </a:t>
              </a:r>
              <a:r>
                <a:rPr lang="en-US" altLang="ko-KR" sz="4000" dirty="0">
                  <a:solidFill>
                    <a:srgbClr val="EF7D87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ML</a:t>
              </a:r>
              <a:r>
                <a:rPr lang="en-US" altLang="ko-KR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 </a:t>
              </a:r>
              <a:r>
                <a:rPr lang="ko-KR" altLang="en-US" sz="2400" dirty="0">
                  <a:solidFill>
                    <a:schemeClr val="lt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모델 개발</a:t>
              </a:r>
              <a:endParaRPr lang="en-US" sz="24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ED70A0-75A1-4423-8F5B-E07597236C63}"/>
                </a:ext>
              </a:extLst>
            </p:cNvPr>
            <p:cNvSpPr txBox="1"/>
            <p:nvPr/>
          </p:nvSpPr>
          <p:spPr>
            <a:xfrm>
              <a:off x="5288171" y="2330698"/>
              <a:ext cx="11549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0" dirty="0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</a:rPr>
                <a:t>ML</a:t>
              </a:r>
              <a:endParaRPr lang="ko-KR" altLang="en-US" sz="40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6D3D62-FEFB-42F5-B5D6-1190D0D6784A}"/>
                </a:ext>
              </a:extLst>
            </p:cNvPr>
            <p:cNvSpPr txBox="1"/>
            <p:nvPr/>
          </p:nvSpPr>
          <p:spPr>
            <a:xfrm>
              <a:off x="1578415" y="2518196"/>
              <a:ext cx="32571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 err="1">
                  <a:solidFill>
                    <a:srgbClr val="FFF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둥근모꼴" panose="020B0500000000000000" pitchFamily="50" charset="-127"/>
                  <a:sym typeface="Alfa Slab One"/>
                </a:rPr>
                <a:t>Data_Analysis</a:t>
              </a:r>
              <a:endParaRPr lang="ko-KR" altLang="en-US" sz="24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046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e84733bb00_4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111" y="1962616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e84733bb00_4_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204" y="1950637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e84733bb00_4_22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504" name="Google Shape;504;ge84733bb00_4_22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Ridge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5" name="Google Shape;505;ge84733bb00_4_22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06" name="Google Shape;506;ge84733bb00_4_22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07" name="Google Shape;507;ge84733bb00_4_22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08" name="Google Shape;508;ge84733bb00_4_22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09" name="Google Shape;509;ge84733bb00_4_22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0" name="Google Shape;510;ge84733bb00_4_22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1" name="Google Shape;511;ge84733bb00_4_22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12" name="Google Shape;512;ge84733bb00_4_22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13" name="Google Shape;513;ge84733bb00_4_22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4" name="Google Shape;514;ge84733bb00_4_22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5" name="Google Shape;515;ge84733bb00_4_22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16" name="Google Shape;516;ge84733bb00_4_22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19" name="Google Shape;519;ge84733bb00_4_22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F0F39B0B-CD36-4216-BB22-8F1DE2608C86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2DAB8C8A-1C79-4F45-A214-33334687220A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FF1188-A6A8-4439-AD28-ADCB53AAC1E9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8E357D5D-82F2-4B69-98B5-7DBEF23A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49BD6E7A-88B0-4258-8A59-565226E2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e84733bb00_4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977" y="1946998"/>
            <a:ext cx="5600536" cy="3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e84733bb00_4_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8108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e84733bb00_4_44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27" name="Google Shape;527;ge84733bb00_4_44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Lasso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28" name="Google Shape;528;ge84733bb00_4_44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29" name="Google Shape;529;ge84733bb00_4_44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30" name="Google Shape;530;ge84733bb00_4_44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31" name="Google Shape;531;ge84733bb00_4_44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2" name="Google Shape;532;ge84733bb00_4_44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3" name="Google Shape;533;ge84733bb00_4_44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4" name="Google Shape;534;ge84733bb00_4_44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35" name="Google Shape;535;ge84733bb00_4_44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36" name="Google Shape;536;ge84733bb00_4_44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7" name="Google Shape;537;ge84733bb00_4_44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8" name="Google Shape;538;ge84733bb00_4_44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39" name="Google Shape;539;ge84733bb00_4_44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42" name="Google Shape;542;ge84733bb00_4_44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69%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E0C39C96-727F-4796-AA17-00C0A3C61A38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37FD353C-E039-4F8E-B831-EE225B26875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A0CA6A-4927-4379-9073-CD265F21FA34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C2534385-5B0C-494C-A2AC-B39C255B7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5B1C514A-2298-4031-B856-30154043B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ge84733bb00_4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041" y="1968762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e84733bb00_4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506" y="1951510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e84733bb00_4_88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73" name="Google Shape;573;ge84733bb00_4_88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XGB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4" name="Google Shape;574;ge84733bb00_4_88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75" name="Google Shape;575;ge84733bb00_4_88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76" name="Google Shape;576;ge84733bb00_4_88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77" name="Google Shape;577;ge84733bb00_4_88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78" name="Google Shape;578;ge84733bb00_4_88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79" name="Google Shape;579;ge84733bb00_4_88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0" name="Google Shape;580;ge84733bb00_4_88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81" name="Google Shape;581;ge84733bb00_4_88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82" name="Google Shape;582;ge84733bb00_4_88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3" name="Google Shape;583;ge84733bb00_4_88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4" name="Google Shape;584;ge84733bb00_4_88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85" name="Google Shape;585;ge84733bb00_4_88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88" name="Google Shape;588;ge84733bb00_4_88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83%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226906BE-2122-4222-8619-EE30815B58C4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FE52A874-8C1B-42EB-A740-282757570FBE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007F3F-D673-41C2-9E3F-BE189BD77A8F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1E120E60-30B9-45F2-A182-69867903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6AB63BA9-6E77-42D2-BF2E-49084F33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e84733bb00_4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543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e84733bb00_4_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89" y="1953438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e84733bb00_4_66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50" name="Google Shape;550;ge84733bb00_4_66"/>
          <p:cNvSpPr txBox="1">
            <a:spLocks noGrp="1"/>
          </p:cNvSpPr>
          <p:nvPr>
            <p:ph type="title"/>
          </p:nvPr>
        </p:nvSpPr>
        <p:spPr>
          <a:xfrm>
            <a:off x="2806488" y="623235"/>
            <a:ext cx="66057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>
                <a:latin typeface="Alfa Slab One"/>
                <a:ea typeface="Alfa Slab One"/>
                <a:cs typeface="Alfa Slab One"/>
                <a:sym typeface="Alfa Slab One"/>
              </a:rPr>
              <a:t>Lgbm Regression</a:t>
            </a:r>
            <a:endParaRPr sz="5000" b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1" name="Google Shape;551;ge84733bb00_4_66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52" name="Google Shape;552;ge84733bb00_4_66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53" name="Google Shape;553;ge84733bb00_4_66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554" name="Google Shape;554;ge84733bb00_4_66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5" name="Google Shape;555;ge84733bb00_4_66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6" name="Google Shape;556;ge84733bb00_4_66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57" name="Google Shape;557;ge84733bb00_4_66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58" name="Google Shape;558;ge84733bb00_4_66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559" name="Google Shape;559;ge84733bb00_4_66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0" name="Google Shape;560;ge84733bb00_4_66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1" name="Google Shape;561;ge84733bb00_4_66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562" name="Google Shape;562;ge84733bb00_4_66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565" name="Google Shape;565;ge84733bb00_4_66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 dirty="0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85%</a:t>
            </a:r>
            <a:endParaRPr sz="20000" b="1" i="0" u="none" strike="noStrike" cap="none" dirty="0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Google Shape;494;ge84733bb00_4_0">
            <a:extLst>
              <a:ext uri="{FF2B5EF4-FFF2-40B4-BE49-F238E27FC236}">
                <a16:creationId xmlns:a16="http://schemas.microsoft.com/office/drawing/2014/main" id="{8C569987-7074-4BB3-ADCD-56E293C4CFF2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" name="Google Shape;495;ge84733bb00_4_0">
            <a:extLst>
              <a:ext uri="{FF2B5EF4-FFF2-40B4-BE49-F238E27FC236}">
                <a16:creationId xmlns:a16="http://schemas.microsoft.com/office/drawing/2014/main" id="{A182613A-5272-4478-B44F-49FAD8D2E91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678CD4-2B16-4BD1-B5F3-CF9AB2A12C03}"/>
              </a:ext>
            </a:extLst>
          </p:cNvPr>
          <p:cNvGrpSpPr/>
          <p:nvPr/>
        </p:nvGrpSpPr>
        <p:grpSpPr>
          <a:xfrm>
            <a:off x="955540" y="593266"/>
            <a:ext cx="917477" cy="919301"/>
            <a:chOff x="955540" y="593266"/>
            <a:chExt cx="917477" cy="919301"/>
          </a:xfrm>
        </p:grpSpPr>
        <p:pic>
          <p:nvPicPr>
            <p:cNvPr id="24" name="그래픽 23" descr="톱니바퀴 윤곽선">
              <a:extLst>
                <a:ext uri="{FF2B5EF4-FFF2-40B4-BE49-F238E27FC236}">
                  <a16:creationId xmlns:a16="http://schemas.microsoft.com/office/drawing/2014/main" id="{F5A1FC65-DC6B-44AE-ACE2-CB8D97E2E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톱니바퀴 단색으로 채워진">
              <a:extLst>
                <a:ext uri="{FF2B5EF4-FFF2-40B4-BE49-F238E27FC236}">
                  <a16:creationId xmlns:a16="http://schemas.microsoft.com/office/drawing/2014/main" id="{945F55DD-8230-4CCC-9899-F6D4C2CF2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e84733bb00_4_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543" y="1970690"/>
            <a:ext cx="4963647" cy="353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e84733bb00_4_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989" y="1953438"/>
            <a:ext cx="5600536" cy="3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e84733bb00_4_110"/>
          <p:cNvSpPr txBox="1">
            <a:spLocks noGrp="1"/>
          </p:cNvSpPr>
          <p:nvPr>
            <p:ph type="sldNum" idx="12"/>
          </p:nvPr>
        </p:nvSpPr>
        <p:spPr>
          <a:xfrm>
            <a:off x="11392189" y="6587081"/>
            <a:ext cx="576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96" name="Google Shape;596;ge84733bb00_4_110"/>
          <p:cNvSpPr txBox="1">
            <a:spLocks noGrp="1"/>
          </p:cNvSpPr>
          <p:nvPr>
            <p:ph type="title"/>
          </p:nvPr>
        </p:nvSpPr>
        <p:spPr>
          <a:xfrm>
            <a:off x="836700" y="623225"/>
            <a:ext cx="10416300" cy="5679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5000"/>
              <a:buNone/>
            </a:pPr>
            <a:r>
              <a:rPr lang="en-US" sz="5000" b="0" dirty="0">
                <a:latin typeface="Alfa Slab One"/>
                <a:ea typeface="Alfa Slab One"/>
                <a:cs typeface="Alfa Slab One"/>
                <a:sym typeface="Alfa Slab One"/>
              </a:rPr>
              <a:t>Random Forest Regression</a:t>
            </a:r>
            <a:endParaRPr sz="5000" b="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97" name="Google Shape;597;ge84733bb00_4_110"/>
          <p:cNvSpPr txBox="1"/>
          <p:nvPr/>
        </p:nvSpPr>
        <p:spPr>
          <a:xfrm>
            <a:off x="335238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</a:t>
            </a:r>
            <a:r>
              <a:rPr lang="en-US" sz="1500" b="1" i="0" u="none" strike="noStrike" cap="none" dirty="0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1500" b="1" i="0" u="none" strike="noStrike" cap="none" dirty="0" err="1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관객수</a:t>
            </a:r>
            <a:endParaRPr sz="1500" b="1" i="0" u="none" strike="noStrike" cap="none" dirty="0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598" name="Google Shape;598;ge84733bb00_4_110"/>
          <p:cNvSpPr txBox="1"/>
          <p:nvPr/>
        </p:nvSpPr>
        <p:spPr>
          <a:xfrm>
            <a:off x="6096000" y="1661851"/>
            <a:ext cx="12897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C477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누적 관객수</a:t>
            </a:r>
            <a:endParaRPr sz="1500" b="1" i="0" u="none" strike="noStrike" cap="none">
              <a:solidFill>
                <a:srgbClr val="0C477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grpSp>
        <p:nvGrpSpPr>
          <p:cNvPr id="599" name="Google Shape;599;ge84733bb00_4_110"/>
          <p:cNvGrpSpPr/>
          <p:nvPr/>
        </p:nvGrpSpPr>
        <p:grpSpPr>
          <a:xfrm>
            <a:off x="4024046" y="2078041"/>
            <a:ext cx="1289673" cy="769558"/>
            <a:chOff x="3948545" y="2078041"/>
            <a:chExt cx="1289673" cy="769558"/>
          </a:xfrm>
        </p:grpSpPr>
        <p:sp>
          <p:nvSpPr>
            <p:cNvPr id="600" name="Google Shape;600;ge84733bb00_4_11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1" name="Google Shape;601;ge84733bb00_4_11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2" name="Google Shape;602;ge84733bb00_4_11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B05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603" name="Google Shape;603;ge84733bb00_4_11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FF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604" name="Google Shape;604;ge84733bb00_4_110"/>
          <p:cNvGrpSpPr/>
          <p:nvPr/>
        </p:nvGrpSpPr>
        <p:grpSpPr>
          <a:xfrm>
            <a:off x="9550777" y="2078041"/>
            <a:ext cx="1289673" cy="769558"/>
            <a:chOff x="3948545" y="2078041"/>
            <a:chExt cx="1289673" cy="769558"/>
          </a:xfrm>
        </p:grpSpPr>
        <p:sp>
          <p:nvSpPr>
            <p:cNvPr id="605" name="Google Shape;605;ge84733bb00_4_110"/>
            <p:cNvSpPr/>
            <p:nvPr/>
          </p:nvSpPr>
          <p:spPr>
            <a:xfrm>
              <a:off x="3948545" y="2133600"/>
              <a:ext cx="221700" cy="22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6" name="Google Shape;606;ge84733bb00_4_110"/>
            <p:cNvSpPr/>
            <p:nvPr/>
          </p:nvSpPr>
          <p:spPr>
            <a:xfrm>
              <a:off x="3948545" y="2583740"/>
              <a:ext cx="221700" cy="22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7" name="Google Shape;607;ge84733bb00_4_110"/>
            <p:cNvSpPr txBox="1"/>
            <p:nvPr/>
          </p:nvSpPr>
          <p:spPr>
            <a:xfrm>
              <a:off x="4170218" y="2078041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chemeClr val="accent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실제 값 </a:t>
              </a:r>
              <a:endParaRPr sz="1500" b="1" i="0" u="none" strike="noStrike" cap="none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  <p:sp>
          <p:nvSpPr>
            <p:cNvPr id="608" name="Google Shape;608;ge84733bb00_4_110"/>
            <p:cNvSpPr txBox="1"/>
            <p:nvPr/>
          </p:nvSpPr>
          <p:spPr>
            <a:xfrm>
              <a:off x="4170218" y="2514899"/>
              <a:ext cx="1068000" cy="332700"/>
            </a:xfrm>
            <a:prstGeom prst="rect">
              <a:avLst/>
            </a:prstGeom>
            <a:noFill/>
            <a:ln w="9525" cap="flat" cmpd="sng">
              <a:solidFill>
                <a:srgbClr val="D8D8D8">
                  <a:alpha val="471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75B5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2E75B5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sym typeface="Arial"/>
                </a:rPr>
                <a:t>예측 값 </a:t>
              </a:r>
              <a:endParaRPr sz="1500" b="1" i="0" u="none" strike="noStrike" cap="none">
                <a:solidFill>
                  <a:srgbClr val="2E75B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endParaRPr>
            </a:p>
          </p:txBody>
        </p:sp>
      </p:grpSp>
      <p:sp>
        <p:nvSpPr>
          <p:cNvPr id="611" name="Google Shape;611;ge84733bb00_4_110"/>
          <p:cNvSpPr txBox="1"/>
          <p:nvPr/>
        </p:nvSpPr>
        <p:spPr>
          <a:xfrm>
            <a:off x="2958605" y="2759404"/>
            <a:ext cx="6605700" cy="26784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20000"/>
              <a:buFont typeface="Arial"/>
              <a:buNone/>
            </a:pPr>
            <a:r>
              <a:rPr lang="en-US" sz="20000" b="1" i="0" u="none" strike="noStrike" cap="none">
                <a:solidFill>
                  <a:srgbClr val="0C477F"/>
                </a:solidFill>
                <a:latin typeface="Impact"/>
                <a:ea typeface="Impact"/>
                <a:cs typeface="Impact"/>
                <a:sym typeface="Impact"/>
              </a:rPr>
              <a:t>87%</a:t>
            </a:r>
            <a:endParaRPr sz="20000" b="1" i="0" u="none" strike="noStrike" cap="none">
              <a:solidFill>
                <a:srgbClr val="0C477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2" name="Google Shape;612;ge84733bb00_4_110"/>
          <p:cNvSpPr txBox="1"/>
          <p:nvPr/>
        </p:nvSpPr>
        <p:spPr>
          <a:xfrm>
            <a:off x="2775616" y="1828201"/>
            <a:ext cx="6866451" cy="4039730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97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0"/>
              <a:buFont typeface="Arial"/>
              <a:buNone/>
            </a:pPr>
            <a:r>
              <a:rPr lang="en-US" sz="14400" b="1" i="0" u="none" strike="noStrike" cap="none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Impact"/>
                <a:sym typeface="Impact"/>
              </a:rPr>
              <a:t>과적합</a:t>
            </a:r>
            <a:endParaRPr sz="14400" b="1" i="0" u="none" strike="noStrike" cap="none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Impact"/>
              <a:sym typeface="Impact"/>
            </a:endParaRPr>
          </a:p>
        </p:txBody>
      </p:sp>
      <p:sp>
        <p:nvSpPr>
          <p:cNvPr id="22" name="Google Shape;494;ge84733bb00_4_0">
            <a:extLst>
              <a:ext uri="{FF2B5EF4-FFF2-40B4-BE49-F238E27FC236}">
                <a16:creationId xmlns:a16="http://schemas.microsoft.com/office/drawing/2014/main" id="{FF0BA9D5-06AF-4B69-A8C3-35025A9F9C31}"/>
              </a:ext>
            </a:extLst>
          </p:cNvPr>
          <p:cNvSpPr txBox="1"/>
          <p:nvPr/>
        </p:nvSpPr>
        <p:spPr>
          <a:xfrm>
            <a:off x="1079919" y="5696088"/>
            <a:ext cx="42714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SCATTER_GRAPH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" name="Google Shape;495;ge84733bb00_4_0">
            <a:extLst>
              <a:ext uri="{FF2B5EF4-FFF2-40B4-BE49-F238E27FC236}">
                <a16:creationId xmlns:a16="http://schemas.microsoft.com/office/drawing/2014/main" id="{8E9E658D-DCEF-49E8-A5BC-C20EABD215E0}"/>
              </a:ext>
            </a:extLst>
          </p:cNvPr>
          <p:cNvSpPr txBox="1"/>
          <p:nvPr/>
        </p:nvSpPr>
        <p:spPr>
          <a:xfrm>
            <a:off x="7060363" y="5700680"/>
            <a:ext cx="4174500" cy="3327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2500" i="0" u="none" strike="noStrike" cap="none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LINE_GRAPH</a:t>
            </a:r>
            <a:endParaRPr sz="2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2B605E-DE9A-408C-8465-17DA32D6CE5E}"/>
              </a:ext>
            </a:extLst>
          </p:cNvPr>
          <p:cNvGrpSpPr/>
          <p:nvPr/>
        </p:nvGrpSpPr>
        <p:grpSpPr>
          <a:xfrm>
            <a:off x="621180" y="623225"/>
            <a:ext cx="917477" cy="919301"/>
            <a:chOff x="955540" y="593266"/>
            <a:chExt cx="917477" cy="919301"/>
          </a:xfrm>
        </p:grpSpPr>
        <p:pic>
          <p:nvPicPr>
            <p:cNvPr id="25" name="그래픽 24" descr="톱니바퀴 윤곽선">
              <a:extLst>
                <a:ext uri="{FF2B5EF4-FFF2-40B4-BE49-F238E27FC236}">
                  <a16:creationId xmlns:a16="http://schemas.microsoft.com/office/drawing/2014/main" id="{442B9ACC-A5FB-4AC2-9EF5-59C5200E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617" y="598167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톱니바퀴 단색으로 채워진">
              <a:extLst>
                <a:ext uri="{FF2B5EF4-FFF2-40B4-BE49-F238E27FC236}">
                  <a16:creationId xmlns:a16="http://schemas.microsoft.com/office/drawing/2014/main" id="{5FBB0130-CBBE-4AD8-9516-3BCA7D34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55540" y="593266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e84733bb00_4_204" descr="https://lh5.googleusercontent.com/bVVvZTczk9Nh5cJqbQWKSTSyqqUCyoXebA6U_lKpVoPSnOtTzroQZMXWgZlruv_vplEjbAehztx4uWh8WBZD2uz7aK624eb1wp42Omx8PJBaeNCQEnBMYklySOsDpo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134" y="-1"/>
            <a:ext cx="121920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e84733bb00_4_204"/>
          <p:cNvSpPr txBox="1">
            <a:spLocks noGrp="1"/>
          </p:cNvSpPr>
          <p:nvPr>
            <p:ph type="body" idx="1"/>
          </p:nvPr>
        </p:nvSpPr>
        <p:spPr>
          <a:xfrm>
            <a:off x="1783350" y="633575"/>
            <a:ext cx="6273300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XGB Regression </a:t>
            </a:r>
            <a:endParaRPr sz="4200" dirty="0">
              <a:solidFill>
                <a:srgbClr val="EF7D87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4200" dirty="0">
                <a:solidFill>
                  <a:srgbClr val="EF7D87"/>
                </a:solidFill>
                <a:latin typeface="Alfa Slab One"/>
                <a:ea typeface="Alfa Slab One"/>
                <a:cs typeface="Alfa Slab One"/>
                <a:sym typeface="Alfa Slab One"/>
              </a:rPr>
              <a:t>LGBM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Linear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Ridge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Lasso Regression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lvl="0" indent="-450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lfa Slab One"/>
              <a:buChar char="❏"/>
            </a:pPr>
            <a:r>
              <a:rPr lang="en-US" sz="35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Random Forest </a:t>
            </a:r>
            <a:endParaRPr sz="35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619" name="Google Shape;619;ge84733bb00_4_204"/>
          <p:cNvGrpSpPr/>
          <p:nvPr/>
        </p:nvGrpSpPr>
        <p:grpSpPr>
          <a:xfrm>
            <a:off x="6750515" y="2234194"/>
            <a:ext cx="704909" cy="804100"/>
            <a:chOff x="4800886" y="-1852438"/>
            <a:chExt cx="3665674" cy="4181488"/>
          </a:xfrm>
        </p:grpSpPr>
        <p:grpSp>
          <p:nvGrpSpPr>
            <p:cNvPr id="620" name="Google Shape;620;ge84733bb00_4_204"/>
            <p:cNvGrpSpPr/>
            <p:nvPr/>
          </p:nvGrpSpPr>
          <p:grpSpPr>
            <a:xfrm>
              <a:off x="4800886" y="-1852438"/>
              <a:ext cx="3665674" cy="2861747"/>
              <a:chOff x="4970349" y="-1676400"/>
              <a:chExt cx="1695972" cy="949800"/>
            </a:xfrm>
          </p:grpSpPr>
          <p:sp>
            <p:nvSpPr>
              <p:cNvPr id="621" name="Google Shape;621;ge84733bb00_4_204"/>
              <p:cNvSpPr/>
              <p:nvPr/>
            </p:nvSpPr>
            <p:spPr>
              <a:xfrm>
                <a:off x="5587521" y="-1676400"/>
                <a:ext cx="1078800" cy="949800"/>
              </a:xfrm>
              <a:prstGeom prst="parallelogram">
                <a:avLst>
                  <a:gd name="adj" fmla="val 59781"/>
                </a:avLst>
              </a:pr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ge84733bb00_4_204"/>
              <p:cNvSpPr/>
              <p:nvPr/>
            </p:nvSpPr>
            <p:spPr>
              <a:xfrm flipH="1">
                <a:off x="4970349" y="-1676400"/>
                <a:ext cx="1078800" cy="949800"/>
              </a:xfrm>
              <a:prstGeom prst="parallelogram">
                <a:avLst>
                  <a:gd name="adj" fmla="val 59781"/>
                </a:avLst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ge84733bb00_4_204"/>
            <p:cNvSpPr/>
            <p:nvPr/>
          </p:nvSpPr>
          <p:spPr>
            <a:xfrm>
              <a:off x="5308609" y="-321150"/>
              <a:ext cx="2650200" cy="26502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ge84733bb00_4_204"/>
            <p:cNvSpPr/>
            <p:nvPr/>
          </p:nvSpPr>
          <p:spPr>
            <a:xfrm>
              <a:off x="5715115" y="85350"/>
              <a:ext cx="1837200" cy="18372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ge84733bb00_4_204"/>
            <p:cNvSpPr/>
            <p:nvPr/>
          </p:nvSpPr>
          <p:spPr>
            <a:xfrm>
              <a:off x="5986030" y="356250"/>
              <a:ext cx="1295400" cy="12954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6;ge8485c1df4_3_96">
            <a:extLst>
              <a:ext uri="{FF2B5EF4-FFF2-40B4-BE49-F238E27FC236}">
                <a16:creationId xmlns:a16="http://schemas.microsoft.com/office/drawing/2014/main" id="{7D9CA94A-B924-4061-9679-E10C705977DC}"/>
              </a:ext>
            </a:extLst>
          </p:cNvPr>
          <p:cNvSpPr/>
          <p:nvPr/>
        </p:nvSpPr>
        <p:spPr>
          <a:xfrm>
            <a:off x="-9509" y="1762596"/>
            <a:ext cx="12192000" cy="513698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381000" dist="330200" dir="2700000" algn="tl" rotWithShape="0">
              <a:srgbClr val="000000">
                <a:alpha val="16862"/>
              </a:srgbClr>
            </a:outerShdw>
          </a:effectLst>
        </p:spPr>
        <p:txBody>
          <a:bodyPr spcFirstLastPara="1" wrap="square" lIns="180000" tIns="45700" rIns="180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0E52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84DDA8-70DC-4EBD-A7EC-5698DEBAB8B3}"/>
              </a:ext>
            </a:extLst>
          </p:cNvPr>
          <p:cNvGrpSpPr/>
          <p:nvPr/>
        </p:nvGrpSpPr>
        <p:grpSpPr>
          <a:xfrm>
            <a:off x="1416502" y="2672826"/>
            <a:ext cx="8984798" cy="3098375"/>
            <a:chOff x="197302" y="2469627"/>
            <a:chExt cx="7031516" cy="2286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7ED23-4B23-42AB-A183-90C7C196F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225"/>
            <a:stretch/>
          </p:blipFill>
          <p:spPr>
            <a:xfrm>
              <a:off x="197302" y="2469627"/>
              <a:ext cx="7031516" cy="2286000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1BB24DC-BF50-4670-841F-E7C0FC8E46CE}"/>
                </a:ext>
              </a:extLst>
            </p:cNvPr>
            <p:cNvSpPr/>
            <p:nvPr/>
          </p:nvSpPr>
          <p:spPr>
            <a:xfrm>
              <a:off x="3429247" y="3263900"/>
              <a:ext cx="508000" cy="508000"/>
            </a:xfrm>
            <a:prstGeom prst="ellipse">
              <a:avLst/>
            </a:prstGeom>
            <a:noFill/>
            <a:ln w="38100">
              <a:solidFill>
                <a:srgbClr val="0B4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2F62820-F6E7-42BF-ABF6-7E34B175E1B3}"/>
                </a:ext>
              </a:extLst>
            </p:cNvPr>
            <p:cNvSpPr/>
            <p:nvPr/>
          </p:nvSpPr>
          <p:spPr>
            <a:xfrm>
              <a:off x="2673322" y="3530600"/>
              <a:ext cx="349278" cy="349278"/>
            </a:xfrm>
            <a:prstGeom prst="ellipse">
              <a:avLst/>
            </a:prstGeom>
            <a:noFill/>
            <a:ln w="38100">
              <a:solidFill>
                <a:srgbClr val="0B41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95EE659-9E23-4141-9783-0A01783C6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801116"/>
              </p:ext>
            </p:extLst>
          </p:nvPr>
        </p:nvGraphicFramePr>
        <p:xfrm>
          <a:off x="2775191" y="2068902"/>
          <a:ext cx="6622600" cy="4524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00">
                  <a:extLst>
                    <a:ext uri="{9D8B030D-6E8A-4147-A177-3AD203B41FA5}">
                      <a16:colId xmlns:a16="http://schemas.microsoft.com/office/drawing/2014/main" val="1528952411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3930439926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1659154917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2781050787"/>
                    </a:ext>
                  </a:extLst>
                </a:gridCol>
                <a:gridCol w="1230200">
                  <a:extLst>
                    <a:ext uri="{9D8B030D-6E8A-4147-A177-3AD203B41FA5}">
                      <a16:colId xmlns:a16="http://schemas.microsoft.com/office/drawing/2014/main" val="2178400764"/>
                    </a:ext>
                  </a:extLst>
                </a:gridCol>
              </a:tblGrid>
              <a:tr h="405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영화명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예측값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실제값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차이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오차율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397003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블랙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위도우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3129909.84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2947549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182361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6.186864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12687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분노의 질주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</a:p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더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얼티메이트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1616799.04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2442963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826164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-33.8181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46372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극장판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귀멸의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칼날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무한열차편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1597022.98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2292413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695390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-30.3344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46449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소울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2037840.78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2151572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113731.2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-5.28596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787447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크루엘라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3259259.98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2048137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1211123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59.13291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44122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싱크홀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1694898.95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1982221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287322.1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-14.495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692069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미나리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1413544.04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1141829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271715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23.79647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53823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보스베이비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1413544.04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907883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505661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55.69672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93990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콰이어트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플레이스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908770.13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860904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47866.1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solidFill>
                            <a:srgbClr val="EB7B85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5.559985</a:t>
                      </a:r>
                      <a:endParaRPr lang="en-US" altLang="ko-KR" sz="1600" b="1" i="0" u="none" strike="noStrike" dirty="0">
                        <a:solidFill>
                          <a:srgbClr val="EB7B85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723785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랑종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729935.7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830426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100490.3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-12.1011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777061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EFE12D-3CB1-4239-AB81-CAF2B026536A}"/>
              </a:ext>
            </a:extLst>
          </p:cNvPr>
          <p:cNvSpPr/>
          <p:nvPr/>
        </p:nvSpPr>
        <p:spPr>
          <a:xfrm>
            <a:off x="909671" y="1289998"/>
            <a:ext cx="2821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5) LGBM </a:t>
            </a:r>
            <a:r>
              <a:rPr lang="en-US" altLang="ko-KR" sz="2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Regressoion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Google Shape;389;ge84733bb00_17_99">
            <a:extLst>
              <a:ext uri="{FF2B5EF4-FFF2-40B4-BE49-F238E27FC236}">
                <a16:creationId xmlns:a16="http://schemas.microsoft.com/office/drawing/2014/main" id="{8071C9C3-1C82-47CB-A004-A912D6F57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4. </a:t>
            </a:r>
            <a:r>
              <a:rPr lang="en-US" altLang="ko-KR" sz="3600" b="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CB7347-4F11-458D-9D18-8A2BD0FFC8CB}"/>
              </a:ext>
            </a:extLst>
          </p:cNvPr>
          <p:cNvSpPr/>
          <p:nvPr/>
        </p:nvSpPr>
        <p:spPr>
          <a:xfrm>
            <a:off x="423673" y="1930400"/>
            <a:ext cx="11158728" cy="4453466"/>
          </a:xfrm>
          <a:prstGeom prst="rect">
            <a:avLst/>
          </a:prstGeom>
          <a:solidFill>
            <a:srgbClr val="0C4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423673" y="5290947"/>
            <a:ext cx="11158728" cy="109291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개선사항으로 </a:t>
            </a:r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r>
              <a:rPr lang="ko-KR" altLang="en-US" sz="2000" b="1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 추가 예정</a:t>
            </a:r>
            <a:endParaRPr lang="en-US" altLang="ko-KR" sz="20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E528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제목 3">
            <a:extLst>
              <a:ext uri="{FF2B5EF4-FFF2-40B4-BE49-F238E27FC236}">
                <a16:creationId xmlns:a16="http://schemas.microsoft.com/office/drawing/2014/main" id="{278B2A27-8EC1-4873-A344-F5F6215C67CE}"/>
              </a:ext>
            </a:extLst>
          </p:cNvPr>
          <p:cNvSpPr txBox="1">
            <a:spLocks/>
          </p:cNvSpPr>
          <p:nvPr/>
        </p:nvSpPr>
        <p:spPr>
          <a:xfrm>
            <a:off x="569975" y="1834972"/>
            <a:ext cx="11052049" cy="31827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8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데이터의 변수가 대부분 결측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EB7B85"/>
              </a:buClr>
            </a:pP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흥행하지 못한 영화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독립 영화 등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</a:t>
            </a: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특성 상 관객수가 없거나 관객수가 너무 높은 데이터는 이상 치로 해석 될 수 있음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buClr>
                <a:srgbClr val="EB7B85"/>
              </a:buClr>
            </a:pP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Ex)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관객수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매출액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3000,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쪽박 영화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 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2000" b="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명량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 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코로나와 같은 급격한 외부환경의 변화가 패턴을 찾기 어렵게 함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rgbClr val="EB7B85"/>
              </a:buClr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분류 모델이 아닌 회귀 모델을 선택함으로</a:t>
            </a:r>
            <a:r>
              <a:rPr lang="en-US" altLang="ko-KR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성능 향상에  어려움을 가졌음</a:t>
            </a:r>
            <a:endParaRPr lang="en-US" altLang="ko-KR" sz="2000" b="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960D0A-807F-40C4-B7D2-F9E720B842E3}"/>
              </a:ext>
            </a:extLst>
          </p:cNvPr>
          <p:cNvCxnSpPr>
            <a:cxnSpLocks/>
          </p:cNvCxnSpPr>
          <p:nvPr/>
        </p:nvCxnSpPr>
        <p:spPr>
          <a:xfrm>
            <a:off x="621792" y="5837406"/>
            <a:ext cx="5474208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B95BB2-760D-4590-9962-5427BCE3D3F4}"/>
              </a:ext>
            </a:extLst>
          </p:cNvPr>
          <p:cNvSpPr/>
          <p:nvPr/>
        </p:nvSpPr>
        <p:spPr>
          <a:xfrm>
            <a:off x="909671" y="1289998"/>
            <a:ext cx="88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</a:p>
        </p:txBody>
      </p:sp>
      <p:sp>
        <p:nvSpPr>
          <p:cNvPr id="10" name="Google Shape;389;ge84733bb00_17_99">
            <a:extLst>
              <a:ext uri="{FF2B5EF4-FFF2-40B4-BE49-F238E27FC236}">
                <a16:creationId xmlns:a16="http://schemas.microsoft.com/office/drawing/2014/main" id="{29D65FB8-FA8F-4BA6-B77C-98159DDFCA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5. Result &amp; 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60011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ADF26A-B9AB-4E12-8C28-D4A9DA66A972}"/>
              </a:ext>
            </a:extLst>
          </p:cNvPr>
          <p:cNvSpPr/>
          <p:nvPr/>
        </p:nvSpPr>
        <p:spPr>
          <a:xfrm>
            <a:off x="423673" y="1930400"/>
            <a:ext cx="11158728" cy="4453466"/>
          </a:xfrm>
          <a:prstGeom prst="rect">
            <a:avLst/>
          </a:prstGeom>
          <a:solidFill>
            <a:srgbClr val="0C4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B4944-7AC5-4818-B4C2-77E43F03DEB3}"/>
              </a:ext>
            </a:extLst>
          </p:cNvPr>
          <p:cNvSpPr/>
          <p:nvPr/>
        </p:nvSpPr>
        <p:spPr>
          <a:xfrm>
            <a:off x="423673" y="5290947"/>
            <a:ext cx="11158728" cy="109291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E528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수고하셨습니다</a:t>
            </a:r>
            <a:r>
              <a:rPr lang="ko-KR" altLang="en-US" sz="2000" b="1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FE2E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람쥐</a:t>
            </a:r>
            <a:endParaRPr lang="en-US" altLang="ko-KR" sz="2000" b="1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DFE2E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2960D0A-807F-40C4-B7D2-F9E720B842E3}"/>
              </a:ext>
            </a:extLst>
          </p:cNvPr>
          <p:cNvCxnSpPr>
            <a:cxnSpLocks/>
          </p:cNvCxnSpPr>
          <p:nvPr/>
        </p:nvCxnSpPr>
        <p:spPr>
          <a:xfrm>
            <a:off x="621792" y="5837406"/>
            <a:ext cx="5477256" cy="33042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Google Shape;718;ge8485c1df4_3_184">
            <a:extLst>
              <a:ext uri="{FF2B5EF4-FFF2-40B4-BE49-F238E27FC236}">
                <a16:creationId xmlns:a16="http://schemas.microsoft.com/office/drawing/2014/main" id="{56A71539-1E35-41FB-B223-5945FED06426}"/>
              </a:ext>
            </a:extLst>
          </p:cNvPr>
          <p:cNvSpPr txBox="1"/>
          <p:nvPr/>
        </p:nvSpPr>
        <p:spPr>
          <a:xfrm>
            <a:off x="561587" y="1760058"/>
            <a:ext cx="11206740" cy="370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일반적으로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배우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배급사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감독이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흥행에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중요한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요소로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작용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할 것으로 예상 했으나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변수의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설명력은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별점평가자수와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리뷰평가자수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가장 크게 작용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회귀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알고리즘으로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예측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정밀하게 설계한다면 발전 가능성이 있음</a:t>
            </a:r>
            <a:endParaRPr lang="en-US"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현재 상영중인 영화에 대해서는 </a:t>
            </a:r>
            <a:r>
              <a:rPr lang="ko-KR" alt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누적관객수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집계가 완벽하지 않음으로 인해 모델의 성능을 낮추는 요인으로 작용했을 것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B7B85"/>
              </a:buClr>
              <a:buSzPts val="2000"/>
              <a:buFont typeface="Wingdings" panose="05000000000000000000" pitchFamily="2" charset="2"/>
              <a:buChar char="v"/>
            </a:pP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단순히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데이터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양을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늘리는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것보다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영향력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있는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변수를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찾아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추가하는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것이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모델의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성능을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높일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수 </a:t>
            </a:r>
            <a:r>
              <a:rPr lang="en-US" sz="1900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있을</a:t>
            </a:r>
            <a:r>
              <a:rPr 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것	Ex)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제작사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제작비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리뷰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상영 시간</a:t>
            </a:r>
            <a:r>
              <a:rPr lang="en-US" altLang="ko-KR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, </a:t>
            </a:r>
            <a:r>
              <a:rPr lang="ko-KR" altLang="en-US" sz="19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마케팅 비용 등</a:t>
            </a:r>
            <a:endParaRPr sz="1900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C3D76B-B228-469D-AEE0-0F6A1644AFAA}"/>
              </a:ext>
            </a:extLst>
          </p:cNvPr>
          <p:cNvSpPr/>
          <p:nvPr/>
        </p:nvSpPr>
        <p:spPr>
          <a:xfrm>
            <a:off x="909671" y="1289998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자체평가</a:t>
            </a:r>
          </a:p>
        </p:txBody>
      </p:sp>
      <p:sp>
        <p:nvSpPr>
          <p:cNvPr id="11" name="Google Shape;389;ge84733bb00_17_99">
            <a:extLst>
              <a:ext uri="{FF2B5EF4-FFF2-40B4-BE49-F238E27FC236}">
                <a16:creationId xmlns:a16="http://schemas.microsoft.com/office/drawing/2014/main" id="{6653A668-FC13-4329-9C46-8487BA2DB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284" y="527260"/>
            <a:ext cx="6535927" cy="56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ct val="100000"/>
            </a:pPr>
            <a:r>
              <a:rPr lang="en-US" altLang="ko-KR" sz="3000" dirty="0">
                <a:latin typeface="Alfa Slab One"/>
                <a:ea typeface="Alfa Slab One"/>
                <a:cs typeface="Alfa Slab One"/>
                <a:sym typeface="Alfa Slab One"/>
              </a:rPr>
              <a:t>5. Result &amp; Project Evaluation</a:t>
            </a:r>
          </a:p>
        </p:txBody>
      </p:sp>
    </p:spTree>
    <p:extLst>
      <p:ext uri="{BB962C8B-B14F-4D97-AF65-F5344CB8AC3E}">
        <p14:creationId xmlns:p14="http://schemas.microsoft.com/office/powerpoint/2010/main" val="14783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;ge84733bb00_17_99">
            <a:extLst>
              <a:ext uri="{FF2B5EF4-FFF2-40B4-BE49-F238E27FC236}">
                <a16:creationId xmlns:a16="http://schemas.microsoft.com/office/drawing/2014/main" id="{709FEF91-11B0-4DEA-8C33-42AB6799278E}"/>
              </a:ext>
            </a:extLst>
          </p:cNvPr>
          <p:cNvSpPr txBox="1">
            <a:spLocks/>
          </p:cNvSpPr>
          <p:nvPr/>
        </p:nvSpPr>
        <p:spPr>
          <a:xfrm>
            <a:off x="1809750" y="3145096"/>
            <a:ext cx="8572500" cy="567808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4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20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773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FCFC723-2AAA-4304-9915-B43DE6CFA216}"/>
              </a:ext>
            </a:extLst>
          </p:cNvPr>
          <p:cNvGrpSpPr/>
          <p:nvPr/>
        </p:nvGrpSpPr>
        <p:grpSpPr>
          <a:xfrm>
            <a:off x="9295962" y="2584205"/>
            <a:ext cx="2454275" cy="2454275"/>
            <a:chOff x="1076325" y="1162050"/>
            <a:chExt cx="3019425" cy="301942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36C3E8F-C958-459D-B1A7-79A76C0977FA}"/>
                </a:ext>
              </a:extLst>
            </p:cNvPr>
            <p:cNvSpPr/>
            <p:nvPr/>
          </p:nvSpPr>
          <p:spPr>
            <a:xfrm>
              <a:off x="1076325" y="1162050"/>
              <a:ext cx="3019425" cy="3019425"/>
            </a:xfrm>
            <a:prstGeom prst="ellipse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CD157C-8057-4D3F-AFA3-D6E6E454F897}"/>
                </a:ext>
              </a:extLst>
            </p:cNvPr>
            <p:cNvSpPr/>
            <p:nvPr/>
          </p:nvSpPr>
          <p:spPr>
            <a:xfrm>
              <a:off x="1378743" y="1464468"/>
              <a:ext cx="2414588" cy="2414588"/>
            </a:xfrm>
            <a:prstGeom prst="ellipse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80AA3B3-4ED2-4681-A125-ABBE468272C8}"/>
                </a:ext>
              </a:extLst>
            </p:cNvPr>
            <p:cNvSpPr/>
            <p:nvPr/>
          </p:nvSpPr>
          <p:spPr>
            <a:xfrm>
              <a:off x="1695451" y="1756173"/>
              <a:ext cx="1806178" cy="1806178"/>
            </a:xfrm>
            <a:prstGeom prst="ellipse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77E34A-0999-4179-935C-E4DDA7BB0793}"/>
                </a:ext>
              </a:extLst>
            </p:cNvPr>
            <p:cNvSpPr/>
            <p:nvPr/>
          </p:nvSpPr>
          <p:spPr>
            <a:xfrm>
              <a:off x="1994893" y="2068115"/>
              <a:ext cx="1207294" cy="1207294"/>
            </a:xfrm>
            <a:prstGeom prst="ellipse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라이브 촬영 생방송 선반 카메라 검은 카메라 일러스트 레이션, 카메라 클립 아트 흑백, 빨간 버튼, 만화 카메라 PNG 및 벡터 에  대한 무료 다운로드">
              <a:extLst>
                <a:ext uri="{FF2B5EF4-FFF2-40B4-BE49-F238E27FC236}">
                  <a16:creationId xmlns:a16="http://schemas.microsoft.com/office/drawing/2014/main" id="{4270CF96-36DA-455D-9E3B-B65227991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317" y="1883572"/>
              <a:ext cx="1670445" cy="167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447;gead0661749_5_49">
            <a:extLst>
              <a:ext uri="{FF2B5EF4-FFF2-40B4-BE49-F238E27FC236}">
                <a16:creationId xmlns:a16="http://schemas.microsoft.com/office/drawing/2014/main" id="{A3C9A001-925E-4E14-B033-66CA0D4A591B}"/>
              </a:ext>
            </a:extLst>
          </p:cNvPr>
          <p:cNvSpPr txBox="1">
            <a:spLocks/>
          </p:cNvSpPr>
          <p:nvPr/>
        </p:nvSpPr>
        <p:spPr>
          <a:xfrm>
            <a:off x="1084016" y="754456"/>
            <a:ext cx="9241151" cy="292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제작사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배급사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매니지먼트 회사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OTT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서비스 회사 등 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    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산업에 일조하고 흥행할 것을 기대하는 목적으로 투자하는 기업체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영화 데이터와 영화 흥행 분석에 관심 있는 일반인</a:t>
            </a:r>
            <a:r>
              <a:rPr lang="en-US" altLang="ko-KR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, </a:t>
            </a: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소비자 등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4" name="Google Shape;447;gead0661749_5_49">
            <a:extLst>
              <a:ext uri="{FF2B5EF4-FFF2-40B4-BE49-F238E27FC236}">
                <a16:creationId xmlns:a16="http://schemas.microsoft.com/office/drawing/2014/main" id="{168012E3-0D9A-4DBF-A935-77103A8239F7}"/>
              </a:ext>
            </a:extLst>
          </p:cNvPr>
          <p:cNvSpPr txBox="1">
            <a:spLocks/>
          </p:cNvSpPr>
          <p:nvPr/>
        </p:nvSpPr>
        <p:spPr>
          <a:xfrm>
            <a:off x="1084016" y="4194877"/>
            <a:ext cx="11579290" cy="219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기업의 입장에서 예측 결과에 따른 사용자의 영화 제작 전반에 걸친 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     투자 규모 결정이나 제작 비용과 자원의 효율적 사용 기대</a:t>
            </a:r>
            <a:endParaRPr lang="en-US" altLang="ko-KR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  <a:p>
            <a:pPr marL="349250" indent="-342900">
              <a:lnSpc>
                <a:spcPct val="120000"/>
              </a:lnSpc>
              <a:buClr>
                <a:schemeClr val="lt1"/>
              </a:buClr>
              <a:buSzPts val="3500"/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소비자 입장에서 흥행성 짙은 작품을 확인함으로써 관람 후 만족도 상승할 것으로 기대</a:t>
            </a:r>
            <a:endParaRPr lang="en-US" sz="22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7" name="Google Shape;447;gead0661749_5_49">
            <a:extLst>
              <a:ext uri="{FF2B5EF4-FFF2-40B4-BE49-F238E27FC236}">
                <a16:creationId xmlns:a16="http://schemas.microsoft.com/office/drawing/2014/main" id="{FE5DC975-7D6A-4581-AA2E-71216C50D90C}"/>
              </a:ext>
            </a:extLst>
          </p:cNvPr>
          <p:cNvSpPr txBox="1">
            <a:spLocks/>
          </p:cNvSpPr>
          <p:nvPr/>
        </p:nvSpPr>
        <p:spPr>
          <a:xfrm>
            <a:off x="550316" y="522583"/>
            <a:ext cx="3209175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프로젝트 주제</a:t>
            </a:r>
            <a:endParaRPr lang="en-US" sz="3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  <p:sp>
        <p:nvSpPr>
          <p:cNvPr id="18" name="Google Shape;447;gead0661749_5_49">
            <a:extLst>
              <a:ext uri="{FF2B5EF4-FFF2-40B4-BE49-F238E27FC236}">
                <a16:creationId xmlns:a16="http://schemas.microsoft.com/office/drawing/2014/main" id="{F69D5CC6-E9CE-4F12-99DD-2B18C45618C3}"/>
              </a:ext>
            </a:extLst>
          </p:cNvPr>
          <p:cNvSpPr txBox="1">
            <a:spLocks/>
          </p:cNvSpPr>
          <p:nvPr/>
        </p:nvSpPr>
        <p:spPr>
          <a:xfrm>
            <a:off x="550316" y="3354607"/>
            <a:ext cx="5695200" cy="64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50">
              <a:lnSpc>
                <a:spcPct val="120000"/>
              </a:lnSpc>
              <a:buClr>
                <a:schemeClr val="lt1"/>
              </a:buClr>
              <a:buSzPts val="3500"/>
            </a:pPr>
            <a:r>
              <a:rPr lang="ko-KR" altLang="en-US" sz="35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목적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(</a:t>
            </a:r>
            <a:r>
              <a:rPr lang="ko-KR" altLang="en-US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비즈니스 기획 의도</a:t>
            </a:r>
            <a:r>
              <a:rPr lang="en-US" altLang="ko-KR" sz="2800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둥근모꼴" panose="020B0500000000000000" pitchFamily="50" charset="-127"/>
                <a:sym typeface="Alfa Slab One"/>
              </a:rPr>
              <a:t>)</a:t>
            </a:r>
            <a:endParaRPr lang="en-US" sz="28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둥근모꼴" panose="020B0500000000000000" pitchFamily="50" charset="-127"/>
              <a:sym typeface="Alfa Slab One"/>
            </a:endParaRPr>
          </a:p>
        </p:txBody>
      </p:sp>
    </p:spTree>
    <p:extLst>
      <p:ext uri="{BB962C8B-B14F-4D97-AF65-F5344CB8AC3E}">
        <p14:creationId xmlns:p14="http://schemas.microsoft.com/office/powerpoint/2010/main" val="2462981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;ge84733bb00_17_99">
            <a:extLst>
              <a:ext uri="{FF2B5EF4-FFF2-40B4-BE49-F238E27FC236}">
                <a16:creationId xmlns:a16="http://schemas.microsoft.com/office/drawing/2014/main" id="{709FEF91-11B0-4DEA-8C33-42AB6799278E}"/>
              </a:ext>
            </a:extLst>
          </p:cNvPr>
          <p:cNvSpPr txBox="1">
            <a:spLocks/>
          </p:cNvSpPr>
          <p:nvPr/>
        </p:nvSpPr>
        <p:spPr>
          <a:xfrm>
            <a:off x="1809750" y="3429000"/>
            <a:ext cx="8572500" cy="567808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2800"/>
              <a:buFont typeface="Arial"/>
              <a:buNone/>
              <a:defRPr sz="4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US" sz="18000" dirty="0"/>
              <a:t>THANK</a:t>
            </a:r>
          </a:p>
          <a:p>
            <a:pPr algn="ctr">
              <a:buSzPct val="100000"/>
            </a:pPr>
            <a:r>
              <a:rPr lang="en-US" sz="18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230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"/>
          <p:cNvSpPr txBox="1">
            <a:spLocks noGrp="1"/>
          </p:cNvSpPr>
          <p:nvPr>
            <p:ph type="subTitle" idx="1"/>
          </p:nvPr>
        </p:nvSpPr>
        <p:spPr>
          <a:xfrm>
            <a:off x="914713" y="3078474"/>
            <a:ext cx="25002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BFFFB"/>
              </a:buClr>
              <a:buSzPts val="4800"/>
              <a:buNone/>
            </a:pPr>
            <a:r>
              <a:rPr lang="en-US" sz="4000" dirty="0">
                <a:latin typeface="Alfa Slab One"/>
                <a:ea typeface="Alfa Slab One"/>
                <a:cs typeface="Alfa Slab One"/>
                <a:sym typeface="Alfa Slab One"/>
              </a:rPr>
              <a:t>index</a:t>
            </a:r>
            <a:endParaRPr sz="40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6" name="Google Shape;266;p2"/>
          <p:cNvSpPr txBox="1"/>
          <p:nvPr/>
        </p:nvSpPr>
        <p:spPr>
          <a:xfrm>
            <a:off x="5074000" y="228325"/>
            <a:ext cx="6448500" cy="6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2800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</a:t>
            </a:r>
            <a:r>
              <a:rPr lang="ko-KR" alt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en-US" altLang="ko-KR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Crawling &amp; Scraping</a:t>
            </a:r>
            <a:endParaRPr lang="en-US" sz="2800" dirty="0">
              <a:solidFill>
                <a:srgbClr val="0C477F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EDA &amp; Preprocessing </a:t>
            </a: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Machine Learning Algorithm</a:t>
            </a:r>
          </a:p>
          <a:p>
            <a:pPr marL="457200" marR="0" lvl="0" indent="-4064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2800"/>
              <a:buFont typeface="Alfa Slab One"/>
              <a:buAutoNum type="arabicPeriod"/>
            </a:pPr>
            <a:r>
              <a:rPr lang="en-US" sz="28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Results &amp; Project Evaluation</a:t>
            </a:r>
            <a:endParaRPr sz="28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67" name="Google Shape;267;p2"/>
          <p:cNvCxnSpPr/>
          <p:nvPr/>
        </p:nvCxnSpPr>
        <p:spPr>
          <a:xfrm>
            <a:off x="1692498" y="3954137"/>
            <a:ext cx="999900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9" name="Google Shape;269;p2"/>
          <p:cNvCxnSpPr>
            <a:cxnSpLocks/>
          </p:cNvCxnSpPr>
          <p:nvPr/>
        </p:nvCxnSpPr>
        <p:spPr>
          <a:xfrm>
            <a:off x="4953000" y="6031221"/>
            <a:ext cx="6569381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269;p2">
            <a:extLst>
              <a:ext uri="{FF2B5EF4-FFF2-40B4-BE49-F238E27FC236}">
                <a16:creationId xmlns:a16="http://schemas.microsoft.com/office/drawing/2014/main" id="{C8016AA6-FA39-4E05-9C73-C1DD1DC9284F}"/>
              </a:ext>
            </a:extLst>
          </p:cNvPr>
          <p:cNvCxnSpPr>
            <a:cxnSpLocks/>
          </p:cNvCxnSpPr>
          <p:nvPr/>
        </p:nvCxnSpPr>
        <p:spPr>
          <a:xfrm>
            <a:off x="4953119" y="914148"/>
            <a:ext cx="6569381" cy="0"/>
          </a:xfrm>
          <a:prstGeom prst="straightConnector1">
            <a:avLst/>
          </a:prstGeom>
          <a:gradFill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 cap="flat" cmpd="sng">
            <a:solidFill>
              <a:srgbClr val="0C47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3755550" y="3429000"/>
            <a:ext cx="71802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1400"/>
              <a:buNone/>
            </a:pP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영화진흥위원회의 영화관 입장권 통합 전산망에 등록된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en-US" altLang="ko-KR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2003</a:t>
            </a: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년부터 </a:t>
            </a:r>
            <a:r>
              <a:rPr lang="en-US" altLang="ko-KR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</a:t>
            </a: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까지 총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년간의  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>
              <a:buClr>
                <a:srgbClr val="1E4587"/>
              </a:buClr>
            </a:pPr>
            <a:r>
              <a:rPr lang="ko-KR" altLang="en-US" sz="2400" b="1" dirty="0">
                <a:solidFill>
                  <a:srgbClr val="0B417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박스오피스 데이터 사용</a:t>
            </a:r>
            <a:endParaRPr sz="2000" b="1" dirty="0">
              <a:solidFill>
                <a:srgbClr val="0B417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7" name="Google Shape;277;p4"/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1)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출처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278" name="Google Shape;278;p4"/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  <p:pic>
        <p:nvPicPr>
          <p:cNvPr id="3" name="그림 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614C70A-6B17-47C8-8198-BB9BB34E4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411"/>
          <a:stretch/>
        </p:blipFill>
        <p:spPr>
          <a:xfrm>
            <a:off x="4129208" y="1403515"/>
            <a:ext cx="3624537" cy="1156980"/>
          </a:xfrm>
          <a:prstGeom prst="rect">
            <a:avLst/>
          </a:prstGeom>
        </p:spPr>
      </p:pic>
      <p:pic>
        <p:nvPicPr>
          <p:cNvPr id="9" name="그림 8" descr="텍스트, 식탁용기구이(가) 표시된 사진&#10;&#10;자동 생성된 설명">
            <a:extLst>
              <a:ext uri="{FF2B5EF4-FFF2-40B4-BE49-F238E27FC236}">
                <a16:creationId xmlns:a16="http://schemas.microsoft.com/office/drawing/2014/main" id="{275EC2FC-9E2A-40D0-8505-E49E163B3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47" y="1442775"/>
            <a:ext cx="2238375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094559-BAB5-4D9D-8632-DB4BBA32F6B8}"/>
              </a:ext>
            </a:extLst>
          </p:cNvPr>
          <p:cNvGrpSpPr/>
          <p:nvPr/>
        </p:nvGrpSpPr>
        <p:grpSpPr>
          <a:xfrm>
            <a:off x="3028815" y="1812277"/>
            <a:ext cx="8900693" cy="2663584"/>
            <a:chOff x="2557042" y="1557874"/>
            <a:chExt cx="8172451" cy="22525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8CB7F4-4987-4CAD-B85A-17E8A71A4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7043" y="1557874"/>
              <a:ext cx="8172450" cy="11334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E57441-3541-4CBB-B493-A4D6E9E8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7042" y="2686523"/>
              <a:ext cx="8048625" cy="1123950"/>
            </a:xfrm>
            <a:prstGeom prst="rect">
              <a:avLst/>
            </a:prstGeom>
          </p:spPr>
        </p:pic>
      </p:grpSp>
      <p:sp>
        <p:nvSpPr>
          <p:cNvPr id="30" name="Google Shape;287;gead0661749_0_35">
            <a:extLst>
              <a:ext uri="{FF2B5EF4-FFF2-40B4-BE49-F238E27FC236}">
                <a16:creationId xmlns:a16="http://schemas.microsoft.com/office/drawing/2014/main" id="{4442345C-A708-4F6B-A876-83711C22BDDD}"/>
              </a:ext>
            </a:extLst>
          </p:cNvPr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" name="Google Shape;277;p4">
            <a:extLst>
              <a:ext uri="{FF2B5EF4-FFF2-40B4-BE49-F238E27FC236}">
                <a16:creationId xmlns:a16="http://schemas.microsoft.com/office/drawing/2014/main" id="{F7B02867-9182-47DB-8432-69FEDB497DE3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형식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11" name="Google Shape;278;p4">
            <a:extLst>
              <a:ext uri="{FF2B5EF4-FFF2-40B4-BE49-F238E27FC236}">
                <a16:creationId xmlns:a16="http://schemas.microsoft.com/office/drawing/2014/main" id="{07B672B8-B02C-4079-BF0D-7C3A446BE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08996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ad0661749_0_35"/>
          <p:cNvSpPr txBox="1"/>
          <p:nvPr/>
        </p:nvSpPr>
        <p:spPr>
          <a:xfrm>
            <a:off x="5475758" y="339970"/>
            <a:ext cx="4271400" cy="62093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77F"/>
              </a:buClr>
              <a:buSzPts val="3000"/>
              <a:buFont typeface="Arial"/>
              <a:buNone/>
            </a:pPr>
            <a:r>
              <a:rPr lang="en-US" sz="3500" dirty="0">
                <a:solidFill>
                  <a:srgbClr val="0C477F"/>
                </a:solidFill>
                <a:latin typeface="Alfa Slab One"/>
                <a:ea typeface="Alfa Slab One"/>
                <a:cs typeface="Alfa Slab One"/>
                <a:sym typeface="Alfa Slab One"/>
              </a:rPr>
              <a:t>Raw Data </a:t>
            </a:r>
            <a:endParaRPr sz="35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D0D91E-0966-4C15-A360-8DB8C4EB842D}"/>
              </a:ext>
            </a:extLst>
          </p:cNvPr>
          <p:cNvGrpSpPr/>
          <p:nvPr/>
        </p:nvGrpSpPr>
        <p:grpSpPr>
          <a:xfrm>
            <a:off x="3067291" y="1125637"/>
            <a:ext cx="9016679" cy="3215746"/>
            <a:chOff x="3340000" y="1125638"/>
            <a:chExt cx="8490772" cy="26499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35430B5-D887-48AD-B1BB-C9B1BA2F5F45}"/>
                </a:ext>
              </a:extLst>
            </p:cNvPr>
            <p:cNvGrpSpPr/>
            <p:nvPr/>
          </p:nvGrpSpPr>
          <p:grpSpPr>
            <a:xfrm>
              <a:off x="3340000" y="1125638"/>
              <a:ext cx="8490772" cy="2649948"/>
              <a:chOff x="3438478" y="1553310"/>
              <a:chExt cx="8188925" cy="2396800"/>
            </a:xfrm>
          </p:grpSpPr>
          <p:pic>
            <p:nvPicPr>
              <p:cNvPr id="1026" name="Picture 2" descr="https://lh6.googleusercontent.com/tQAIK1bkI81trMtwyluessBPJdVSSoRnRB_jQZ0PoYzYgy1wLB2ywAo491P8SnOlGstHmsUuJ8R_U7adJREzbJBC0eXgWRi47KEmo9ox2oOURqG17Q2tdUvFdDVVxbe0">
                <a:extLst>
                  <a:ext uri="{FF2B5EF4-FFF2-40B4-BE49-F238E27FC236}">
                    <a16:creationId xmlns:a16="http://schemas.microsoft.com/office/drawing/2014/main" id="{C0B2D75C-68D4-4A3B-8E83-E2E04BE78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13"/>
              <a:stretch/>
            </p:blipFill>
            <p:spPr bwMode="auto">
              <a:xfrm>
                <a:off x="4205226" y="1553310"/>
                <a:ext cx="7422177" cy="2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ttps://lh6.googleusercontent.com/tQAIK1bkI81trMtwyluessBPJdVSSoRnRB_jQZ0PoYzYgy1wLB2ywAo491P8SnOlGstHmsUuJ8R_U7adJREzbJBC0eXgWRi47KEmo9ox2oOURqG17Q2tdUvFdDVVxbe0">
                <a:extLst>
                  <a:ext uri="{FF2B5EF4-FFF2-40B4-BE49-F238E27FC236}">
                    <a16:creationId xmlns:a16="http://schemas.microsoft.com/office/drawing/2014/main" id="{8C08CF9B-C4D3-477F-9D17-5D0449227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623"/>
              <a:stretch/>
            </p:blipFill>
            <p:spPr bwMode="auto">
              <a:xfrm>
                <a:off x="3438478" y="1553310"/>
                <a:ext cx="766749" cy="239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D8A7469-EE75-4C7A-BEB3-388D880A377E}"/>
                  </a:ext>
                </a:extLst>
              </p:cNvPr>
              <p:cNvSpPr/>
              <p:nvPr/>
            </p:nvSpPr>
            <p:spPr>
              <a:xfrm>
                <a:off x="4192413" y="3706565"/>
                <a:ext cx="101601" cy="1541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Google Shape;406;ge84733bb00_17_118">
              <a:extLst>
                <a:ext uri="{FF2B5EF4-FFF2-40B4-BE49-F238E27FC236}">
                  <a16:creationId xmlns:a16="http://schemas.microsoft.com/office/drawing/2014/main" id="{60AFB770-F686-4E3F-A60E-3734E6DD89EE}"/>
                </a:ext>
              </a:extLst>
            </p:cNvPr>
            <p:cNvSpPr/>
            <p:nvPr/>
          </p:nvSpPr>
          <p:spPr>
            <a:xfrm>
              <a:off x="8760542" y="1297859"/>
              <a:ext cx="314631" cy="1561341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0" name="Google Shape;406;ge84733bb00_17_118">
              <a:extLst>
                <a:ext uri="{FF2B5EF4-FFF2-40B4-BE49-F238E27FC236}">
                  <a16:creationId xmlns:a16="http://schemas.microsoft.com/office/drawing/2014/main" id="{2F674613-1B60-468B-94E2-68AF5F0C1FD9}"/>
                </a:ext>
              </a:extLst>
            </p:cNvPr>
            <p:cNvSpPr/>
            <p:nvPr/>
          </p:nvSpPr>
          <p:spPr>
            <a:xfrm>
              <a:off x="9223529" y="1297859"/>
              <a:ext cx="314631" cy="976366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1" name="Google Shape;406;ge84733bb00_17_118">
              <a:extLst>
                <a:ext uri="{FF2B5EF4-FFF2-40B4-BE49-F238E27FC236}">
                  <a16:creationId xmlns:a16="http://schemas.microsoft.com/office/drawing/2014/main" id="{D199405E-2330-42C2-AEA5-6B6852A359F0}"/>
                </a:ext>
              </a:extLst>
            </p:cNvPr>
            <p:cNvSpPr/>
            <p:nvPr/>
          </p:nvSpPr>
          <p:spPr>
            <a:xfrm>
              <a:off x="9687137" y="1297859"/>
              <a:ext cx="314631" cy="674292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2" name="Google Shape;406;ge84733bb00_17_118">
              <a:extLst>
                <a:ext uri="{FF2B5EF4-FFF2-40B4-BE49-F238E27FC236}">
                  <a16:creationId xmlns:a16="http://schemas.microsoft.com/office/drawing/2014/main" id="{6E7E6055-6EF1-4E64-9750-D353438F12F8}"/>
                </a:ext>
              </a:extLst>
            </p:cNvPr>
            <p:cNvSpPr/>
            <p:nvPr/>
          </p:nvSpPr>
          <p:spPr>
            <a:xfrm>
              <a:off x="11035719" y="1321009"/>
              <a:ext cx="314631" cy="976366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3" name="Google Shape;406;ge84733bb00_17_118">
              <a:extLst>
                <a:ext uri="{FF2B5EF4-FFF2-40B4-BE49-F238E27FC236}">
                  <a16:creationId xmlns:a16="http://schemas.microsoft.com/office/drawing/2014/main" id="{53514497-6FF2-4A80-B024-CBF83B76B6F6}"/>
                </a:ext>
              </a:extLst>
            </p:cNvPr>
            <p:cNvSpPr/>
            <p:nvPr/>
          </p:nvSpPr>
          <p:spPr>
            <a:xfrm>
              <a:off x="10601597" y="1297859"/>
              <a:ext cx="314631" cy="368895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4" name="Google Shape;406;ge84733bb00_17_118">
              <a:extLst>
                <a:ext uri="{FF2B5EF4-FFF2-40B4-BE49-F238E27FC236}">
                  <a16:creationId xmlns:a16="http://schemas.microsoft.com/office/drawing/2014/main" id="{DE7A49CD-D420-47CB-BE60-5705AB561BB7}"/>
                </a:ext>
              </a:extLst>
            </p:cNvPr>
            <p:cNvSpPr/>
            <p:nvPr/>
          </p:nvSpPr>
          <p:spPr>
            <a:xfrm>
              <a:off x="4666488" y="1281950"/>
              <a:ext cx="314631" cy="871425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A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E87A8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N</a:t>
              </a: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sp>
          <p:nvSpPr>
            <p:cNvPr id="25" name="Google Shape;406;ge84733bb00_17_118">
              <a:extLst>
                <a:ext uri="{FF2B5EF4-FFF2-40B4-BE49-F238E27FC236}">
                  <a16:creationId xmlns:a16="http://schemas.microsoft.com/office/drawing/2014/main" id="{844E4B10-03D9-4041-B29C-BE4F612E04FE}"/>
                </a:ext>
              </a:extLst>
            </p:cNvPr>
            <p:cNvSpPr/>
            <p:nvPr/>
          </p:nvSpPr>
          <p:spPr>
            <a:xfrm>
              <a:off x="5593825" y="1297860"/>
              <a:ext cx="314631" cy="200903"/>
            </a:xfrm>
            <a:prstGeom prst="rect">
              <a:avLst/>
            </a:prstGeom>
            <a:noFill/>
            <a:ln w="47625" cap="flat" cmpd="sng">
              <a:solidFill>
                <a:srgbClr val="EA7B8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E87A8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D1AD49-6E52-435B-980C-B87D4FFEC73D}"/>
              </a:ext>
            </a:extLst>
          </p:cNvPr>
          <p:cNvGrpSpPr/>
          <p:nvPr/>
        </p:nvGrpSpPr>
        <p:grpSpPr>
          <a:xfrm>
            <a:off x="4304307" y="4760060"/>
            <a:ext cx="7018175" cy="1721741"/>
            <a:chOff x="3922342" y="4505440"/>
            <a:chExt cx="7018175" cy="1721741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E339CD1-90C0-4538-9B63-3622927191BE}"/>
                </a:ext>
              </a:extLst>
            </p:cNvPr>
            <p:cNvSpPr/>
            <p:nvPr/>
          </p:nvSpPr>
          <p:spPr>
            <a:xfrm>
              <a:off x="3922342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74080A3D-E63D-401C-A64E-6E95F9F517E3}"/>
                </a:ext>
              </a:extLst>
            </p:cNvPr>
            <p:cNvSpPr/>
            <p:nvPr/>
          </p:nvSpPr>
          <p:spPr>
            <a:xfrm>
              <a:off x="4029130" y="4616844"/>
              <a:ext cx="1506166" cy="1506166"/>
            </a:xfrm>
            <a:prstGeom prst="ellipse">
              <a:avLst/>
            </a:prstGeom>
            <a:solidFill>
              <a:srgbClr val="DFE2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D648EDD-40B4-4934-8268-9FDA839B226A}"/>
                </a:ext>
              </a:extLst>
            </p:cNvPr>
            <p:cNvSpPr/>
            <p:nvPr/>
          </p:nvSpPr>
          <p:spPr>
            <a:xfrm>
              <a:off x="3951456" y="4758256"/>
              <a:ext cx="1579274" cy="127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Box Office Data</a:t>
              </a:r>
            </a:p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r>
                <a:rPr lang="ko-KR" alt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개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62B85E0-7A17-483A-848B-EC86B44B4EB1}"/>
                </a:ext>
              </a:extLst>
            </p:cNvPr>
            <p:cNvSpPr/>
            <p:nvPr/>
          </p:nvSpPr>
          <p:spPr>
            <a:xfrm>
              <a:off x="6571899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21E33BE-6337-432B-8E6E-97902B256427}"/>
                </a:ext>
              </a:extLst>
            </p:cNvPr>
            <p:cNvSpPr/>
            <p:nvPr/>
          </p:nvSpPr>
          <p:spPr>
            <a:xfrm>
              <a:off x="6678687" y="4616844"/>
              <a:ext cx="1506166" cy="1506166"/>
            </a:xfrm>
            <a:prstGeom prst="ellipse">
              <a:avLst/>
            </a:prstGeom>
            <a:solidFill>
              <a:srgbClr val="DFE2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1ABAAA8-37F9-4C11-967D-12D045334B1D}"/>
                </a:ext>
              </a:extLst>
            </p:cNvPr>
            <p:cNvSpPr/>
            <p:nvPr/>
          </p:nvSpPr>
          <p:spPr>
            <a:xfrm>
              <a:off x="6690262" y="4885565"/>
              <a:ext cx="1325171" cy="911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총 변수</a:t>
              </a:r>
              <a:endPara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en-US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16</a:t>
              </a:r>
              <a:r>
                <a:rPr lang="ko-KR" altLang="en-US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</a:t>
              </a: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BFCC423-5504-403B-8BF2-ED9C0BC4AA44}"/>
                </a:ext>
              </a:extLst>
            </p:cNvPr>
            <p:cNvSpPr/>
            <p:nvPr/>
          </p:nvSpPr>
          <p:spPr>
            <a:xfrm>
              <a:off x="9218776" y="4505440"/>
              <a:ext cx="1721741" cy="1721741"/>
            </a:xfrm>
            <a:prstGeom prst="ellipse">
              <a:avLst/>
            </a:prstGeom>
            <a:solidFill>
              <a:srgbClr val="0C457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4A6CEA2-28F5-4CE5-B2B0-5EF8376E3E84}"/>
                </a:ext>
              </a:extLst>
            </p:cNvPr>
            <p:cNvSpPr/>
            <p:nvPr/>
          </p:nvSpPr>
          <p:spPr>
            <a:xfrm>
              <a:off x="9325564" y="4616844"/>
              <a:ext cx="1506166" cy="1506166"/>
            </a:xfrm>
            <a:prstGeom prst="ellipse">
              <a:avLst/>
            </a:prstGeom>
            <a:solidFill>
              <a:srgbClr val="EB7B8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572454-DF0C-4C10-A9EA-028A8F7E2FD5}"/>
                </a:ext>
              </a:extLst>
            </p:cNvPr>
            <p:cNvSpPr/>
            <p:nvPr/>
          </p:nvSpPr>
          <p:spPr>
            <a:xfrm>
              <a:off x="9165337" y="4850841"/>
              <a:ext cx="1711609" cy="1100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4300" lvl="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결측 값 보정</a:t>
              </a:r>
              <a:endPara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타입 변환</a:t>
              </a:r>
              <a:endParaRPr lang="en-US" altLang="ko-KR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114300" algn="ctr">
                <a:lnSpc>
                  <a:spcPct val="120000"/>
                </a:lnSpc>
                <a:buClr>
                  <a:srgbClr val="7F7F7F"/>
                </a:buClr>
                <a:buSzPts val="1800"/>
              </a:pPr>
              <a:r>
                <a:rPr lang="ko-KR" alt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필요</a:t>
              </a:r>
              <a:endParaRPr lang="en-US" altLang="ko-K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9" name="Google Shape;277;p4">
            <a:extLst>
              <a:ext uri="{FF2B5EF4-FFF2-40B4-BE49-F238E27FC236}">
                <a16:creationId xmlns:a16="http://schemas.microsoft.com/office/drawing/2014/main" id="{2B6E0501-9D0D-44AB-AA4C-BB554FBF90AE}"/>
              </a:ext>
            </a:extLst>
          </p:cNvPr>
          <p:cNvSpPr txBox="1"/>
          <p:nvPr/>
        </p:nvSpPr>
        <p:spPr>
          <a:xfrm>
            <a:off x="344828" y="1752355"/>
            <a:ext cx="2555100" cy="4593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2) </a:t>
            </a:r>
            <a:r>
              <a:rPr lang="en-US" sz="2500" b="1" dirty="0" err="1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데이터</a:t>
            </a:r>
            <a:r>
              <a:rPr 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 </a:t>
            </a:r>
            <a:r>
              <a:rPr lang="ko-KR" altLang="en-US" sz="2500" b="1" dirty="0">
                <a:solidFill>
                  <a:schemeClr val="l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 Gothic"/>
                <a:sym typeface="Nanum Gothic"/>
              </a:rPr>
              <a:t>형식</a:t>
            </a:r>
            <a:endParaRPr sz="2500" dirty="0">
              <a:solidFill>
                <a:schemeClr val="l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Nanum Gothic"/>
              <a:sym typeface="Nanum Gothic"/>
            </a:endParaRPr>
          </a:p>
        </p:txBody>
      </p:sp>
      <p:sp>
        <p:nvSpPr>
          <p:cNvPr id="30" name="Google Shape;278;p4">
            <a:extLst>
              <a:ext uri="{FF2B5EF4-FFF2-40B4-BE49-F238E27FC236}">
                <a16:creationId xmlns:a16="http://schemas.microsoft.com/office/drawing/2014/main" id="{827FE830-88EA-4AB8-8CF6-4FA64AD36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700" y="492975"/>
            <a:ext cx="2883300" cy="949800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Describe Dataset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e8485c1df4_3_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218" y="1645565"/>
            <a:ext cx="3430782" cy="3430782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e8485c1df4_3_148"/>
          <p:cNvSpPr txBox="1"/>
          <p:nvPr/>
        </p:nvSpPr>
        <p:spPr>
          <a:xfrm>
            <a:off x="5490616" y="2040979"/>
            <a:ext cx="1462260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e8485c1df4_3_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1836" y="2595494"/>
            <a:ext cx="1732660" cy="173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e8485c1df4_3_1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718717"/>
            <a:ext cx="12192000" cy="4754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85;gead0661749_0_35">
            <a:extLst>
              <a:ext uri="{FF2B5EF4-FFF2-40B4-BE49-F238E27FC236}">
                <a16:creationId xmlns:a16="http://schemas.microsoft.com/office/drawing/2014/main" id="{4F903D96-38CA-43A3-9717-8A10C5511A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7414" y="519625"/>
            <a:ext cx="6535737" cy="568325"/>
          </a:xfrm>
          <a:prstGeom prst="rect">
            <a:avLst/>
          </a:prstGeom>
          <a:noFill/>
          <a:ln w="9525" cap="flat" cmpd="sng">
            <a:solidFill>
              <a:srgbClr val="D8D8D8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953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0" dirty="0">
                <a:latin typeface="Alfa Slab One"/>
                <a:ea typeface="Alfa Slab One"/>
                <a:cs typeface="Alfa Slab One"/>
                <a:sym typeface="Alfa Slab One"/>
              </a:rPr>
              <a:t>2. Data Crawling &amp; Scraping</a:t>
            </a:r>
            <a:endParaRPr lang="en-US" sz="3000" dirty="0"/>
          </a:p>
        </p:txBody>
      </p:sp>
      <p:sp>
        <p:nvSpPr>
          <p:cNvPr id="7" name="Google Shape;274;p4">
            <a:extLst>
              <a:ext uri="{FF2B5EF4-FFF2-40B4-BE49-F238E27FC236}">
                <a16:creationId xmlns:a16="http://schemas.microsoft.com/office/drawing/2014/main" id="{0CE380E9-376B-4B09-BBCE-0D4F4EBC1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5240" y="1718718"/>
            <a:ext cx="1343601" cy="42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4587"/>
              </a:buClr>
              <a:buSzPts val="1400"/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네이버 영화</a:t>
            </a:r>
            <a:endParaRPr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1501</Words>
  <Application>Microsoft Office PowerPoint</Application>
  <PresentationFormat>와이드스크린</PresentationFormat>
  <Paragraphs>435</Paragraphs>
  <Slides>40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Alfa Slab One</vt:lpstr>
      <vt:lpstr>Impact</vt:lpstr>
      <vt:lpstr>나눔스퀘어_ac Bold</vt:lpstr>
      <vt:lpstr>둥근모꼴</vt:lpstr>
      <vt:lpstr>Black Han Sans</vt:lpstr>
      <vt:lpstr>맑은 고딕</vt:lpstr>
      <vt:lpstr>맑은 고딕</vt:lpstr>
      <vt:lpstr>Nanum Gothic</vt:lpstr>
      <vt:lpstr>나눔스퀘어 ExtraBold</vt:lpstr>
      <vt:lpstr>나눔스퀘어 Bold</vt:lpstr>
      <vt:lpstr>Wingdings</vt:lpstr>
      <vt:lpstr>나눔스퀘어_ac ExtraBold</vt:lpstr>
      <vt:lpstr>Arial</vt:lpstr>
      <vt:lpstr>Office 테마</vt:lpstr>
      <vt:lpstr>Office 테마</vt:lpstr>
      <vt:lpstr>Office 테마</vt:lpstr>
      <vt:lpstr>Custom</vt:lpstr>
      <vt:lpstr>머신러닝을 활용한   영화 관객수 예측</vt:lpstr>
      <vt:lpstr>PowerPoint 프레젠테이션</vt:lpstr>
      <vt:lpstr>PowerPoint 프레젠테이션</vt:lpstr>
      <vt:lpstr>PowerPoint 프레젠테이션</vt:lpstr>
      <vt:lpstr>PowerPoint 프레젠테이션</vt:lpstr>
      <vt:lpstr>Describe Dataset</vt:lpstr>
      <vt:lpstr>Describe Dataset</vt:lpstr>
      <vt:lpstr>Describe Dataset</vt:lpstr>
      <vt:lpstr>2. Data Crawling &amp; Scraping</vt:lpstr>
      <vt:lpstr>2. Data Crawling &amp; Scraping</vt:lpstr>
      <vt:lpstr>2. Data Crawling &amp; Scraping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3. EDA &amp;  Preprocessing</vt:lpstr>
      <vt:lpstr>PowerPoint 프레젠테이션</vt:lpstr>
      <vt:lpstr>4. Machine Learning</vt:lpstr>
      <vt:lpstr>4. Machine Learning</vt:lpstr>
      <vt:lpstr>69%</vt:lpstr>
      <vt:lpstr>Ridge Regression</vt:lpstr>
      <vt:lpstr>Lasso Regression</vt:lpstr>
      <vt:lpstr>XGB Regression</vt:lpstr>
      <vt:lpstr>Lgbm Regression</vt:lpstr>
      <vt:lpstr>Random Forest Regression</vt:lpstr>
      <vt:lpstr>PowerPoint 프레젠테이션</vt:lpstr>
      <vt:lpstr>4. Machine Learning</vt:lpstr>
      <vt:lpstr>5. Result &amp; Project Evaluation</vt:lpstr>
      <vt:lpstr>5. Result &amp; Project Evaluation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머신러닝을 활용한   영화 관객수 예측</dc:title>
  <dc:creator>largo</dc:creator>
  <cp:lastModifiedBy>CSH</cp:lastModifiedBy>
  <cp:revision>61</cp:revision>
  <dcterms:created xsi:type="dcterms:W3CDTF">2017-12-10T15:04:34Z</dcterms:created>
  <dcterms:modified xsi:type="dcterms:W3CDTF">2021-08-24T04:11:11Z</dcterms:modified>
</cp:coreProperties>
</file>